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media/image1.svg" ContentType="image/svg+xml"/>
  <Override PartName="/ppt/media/image2.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57" r:id="rId3"/>
    <p:sldId id="282" r:id="rId5"/>
    <p:sldId id="340" r:id="rId6"/>
    <p:sldId id="341" r:id="rId7"/>
    <p:sldId id="342" r:id="rId8"/>
    <p:sldId id="343" r:id="rId9"/>
    <p:sldId id="307" r:id="rId10"/>
    <p:sldId id="338" r:id="rId11"/>
    <p:sldId id="360" r:id="rId12"/>
    <p:sldId id="309" r:id="rId13"/>
    <p:sldId id="310" r:id="rId14"/>
    <p:sldId id="346" r:id="rId15"/>
    <p:sldId id="311" r:id="rId16"/>
    <p:sldId id="331" r:id="rId17"/>
    <p:sldId id="260" r:id="rId18"/>
    <p:sldId id="345" r:id="rId19"/>
    <p:sldId id="332" r:id="rId20"/>
    <p:sldId id="333" r:id="rId21"/>
    <p:sldId id="335" r:id="rId22"/>
    <p:sldId id="336" r:id="rId23"/>
    <p:sldId id="337" r:id="rId24"/>
    <p:sldId id="301" r:id="rId25"/>
    <p:sldId id="376" r:id="rId26"/>
    <p:sldId id="375" r:id="rId27"/>
  </p:sldIdLst>
  <p:sldSz cx="12192000" cy="6858000"/>
  <p:notesSz cx="6858000" cy="9144000"/>
  <p:custDataLst>
    <p:tags r:id="rId32"/>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I576375" initials="I"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D668A"/>
    <a:srgbClr val="FBCC4D"/>
    <a:srgbClr val="FBE85C"/>
    <a:srgbClr val="EAFF4A"/>
    <a:srgbClr val="E22C29"/>
    <a:srgbClr val="FC3222"/>
    <a:srgbClr val="1E8DFF"/>
    <a:srgbClr val="1686FF"/>
    <a:srgbClr val="1879FF"/>
    <a:srgbClr val="1A77F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110" d="100"/>
          <a:sy n="110" d="100"/>
        </p:scale>
        <p:origin x="630"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2" Type="http://schemas.openxmlformats.org/officeDocument/2006/relationships/tags" Target="tags/tag1.xml"/><Relationship Id="rId31" Type="http://schemas.openxmlformats.org/officeDocument/2006/relationships/commentAuthors" Target="commentAuthors.xml"/><Relationship Id="rId30" Type="http://schemas.openxmlformats.org/officeDocument/2006/relationships/tableStyles" Target="tableStyles.xml"/><Relationship Id="rId3" Type="http://schemas.openxmlformats.org/officeDocument/2006/relationships/slide" Target="slides/slide1.xml"/><Relationship Id="rId29" Type="http://schemas.openxmlformats.org/officeDocument/2006/relationships/viewProps" Target="viewProps.xml"/><Relationship Id="rId28" Type="http://schemas.openxmlformats.org/officeDocument/2006/relationships/presProps" Target="presProps.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CEC942F-1AB7-49E2-883F-8A0A44A60A46}"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7C0C9F3-A9BA-4A7C-8595-3C4ED8312ADC}"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7C0C9F3-A9BA-4A7C-8595-3C4ED8312ADC}"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7C0C9F3-A9BA-4A7C-8595-3C4ED8312ADC}"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7C0C9F3-A9BA-4A7C-8595-3C4ED8312ADC}"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7C0C9F3-A9BA-4A7C-8595-3C4ED8312ADC}"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7C0C9F3-A9BA-4A7C-8595-3C4ED8312ADC}"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7C0C9F3-A9BA-4A7C-8595-3C4ED8312ADC}"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7C0C9F3-A9BA-4A7C-8595-3C4ED8312ADC}"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7C0C9F3-A9BA-4A7C-8595-3C4ED8312ADC}"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7C0C9F3-A9BA-4A7C-8595-3C4ED8312ADC}"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7C0C9F3-A9BA-4A7C-8595-3C4ED8312ADC}"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7C0C9F3-A9BA-4A7C-8595-3C4ED8312ADC}"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7C0C9F3-A9BA-4A7C-8595-3C4ED8312ADC}"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7C0C9F3-A9BA-4A7C-8595-3C4ED8312ADC}"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7C0C9F3-A9BA-4A7C-8595-3C4ED8312ADC}"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7C0C9F3-A9BA-4A7C-8595-3C4ED8312ADC}"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7C0C9F3-A9BA-4A7C-8595-3C4ED8312ADC}"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7C0C9F3-A9BA-4A7C-8595-3C4ED8312ADC}"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7C0C9F3-A9BA-4A7C-8595-3C4ED8312ADC}"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7C0C9F3-A9BA-4A7C-8595-3C4ED8312ADC}"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7C0C9F3-A9BA-4A7C-8595-3C4ED8312ADC}"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7C0C9F3-A9BA-4A7C-8595-3C4ED8312ADC}"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7C0C9F3-A9BA-4A7C-8595-3C4ED8312ADC}"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7C0C9F3-A9BA-4A7C-8595-3C4ED8312ADC}"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7C0C9F3-A9BA-4A7C-8595-3C4ED8312ADC}"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1800000">
            <a:off x="7503519" y="-408600"/>
            <a:ext cx="6964739" cy="68580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12600000">
            <a:off x="-1769434" y="177554"/>
            <a:ext cx="6964739" cy="68580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10800000">
            <a:off x="-1792880" y="2229092"/>
            <a:ext cx="6964739" cy="6858000"/>
          </a:xfrm>
          <a:prstGeom prst="rect">
            <a:avLst/>
          </a:prstGeom>
        </p:spPr>
      </p:pic>
      <p:pic>
        <p:nvPicPr>
          <p:cNvPr id="8" name="图片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26965" y="-1827092"/>
            <a:ext cx="6964739" cy="68580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7" Type="http://schemas.openxmlformats.org/officeDocument/2006/relationships/theme" Target="../theme/theme1.xml"/><Relationship Id="rId6" Type="http://schemas.openxmlformats.org/officeDocument/2006/relationships/image" Target="../media/image2.png"/><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4.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xml"/><Relationship Id="rId1" Type="http://schemas.openxmlformats.org/officeDocument/2006/relationships/image" Target="../media/image11.png"/></Relationships>
</file>

<file path=ppt/slides/_rels/slide11.xml.rels><?xml version="1.0" encoding="UTF-8" standalone="yes"?>
<Relationships xmlns="http://schemas.openxmlformats.org/package/2006/relationships"><Relationship Id="rId5" Type="http://schemas.openxmlformats.org/officeDocument/2006/relationships/notesSlide" Target="../notesSlides/notesSlide11.xml"/><Relationship Id="rId4" Type="http://schemas.openxmlformats.org/officeDocument/2006/relationships/slideLayout" Target="../slideLayouts/slideLayout1.xml"/><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xml"/><Relationship Id="rId1"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image" Target="../media/image16.png"/></Relationships>
</file>

<file path=ppt/slides/_rels/slide14.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2.xml"/><Relationship Id="rId2" Type="http://schemas.openxmlformats.org/officeDocument/2006/relationships/image" Target="../media/image2.svg"/><Relationship Id="rId1"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image" Target="../media/image22.png"/></Relationships>
</file>

<file path=ppt/slides/_rels/slide2.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1.xml"/><Relationship Id="rId2" Type="http://schemas.openxmlformats.org/officeDocument/2006/relationships/image" Target="../media/image1.svg"/><Relationship Id="rId1" Type="http://schemas.openxmlformats.org/officeDocument/2006/relationships/image" Target="../media/image3.png"/></Relationships>
</file>

<file path=ppt/slides/_rels/slide20.xml.rels><?xml version="1.0" encoding="UTF-8" standalone="yes"?>
<Relationships xmlns="http://schemas.openxmlformats.org/package/2006/relationships"><Relationship Id="rId4" Type="http://schemas.openxmlformats.org/officeDocument/2006/relationships/notesSlide" Target="../notesSlides/notesSlide20.xml"/><Relationship Id="rId3" Type="http://schemas.openxmlformats.org/officeDocument/2006/relationships/slideLayout" Target="../slideLayouts/slideLayout2.xml"/><Relationship Id="rId2" Type="http://schemas.openxmlformats.org/officeDocument/2006/relationships/image" Target="../media/image24.png"/><Relationship Id="rId1" Type="http://schemas.openxmlformats.org/officeDocument/2006/relationships/image" Target="../media/image23.png"/></Relationships>
</file>

<file path=ppt/slides/_rels/slide21.xml.rels><?xml version="1.0" encoding="UTF-8" standalone="yes"?>
<Relationships xmlns="http://schemas.openxmlformats.org/package/2006/relationships"><Relationship Id="rId4" Type="http://schemas.openxmlformats.org/officeDocument/2006/relationships/notesSlide" Target="../notesSlides/notesSlide21.xml"/><Relationship Id="rId3" Type="http://schemas.openxmlformats.org/officeDocument/2006/relationships/slideLayout" Target="../slideLayouts/slideLayout2.xml"/><Relationship Id="rId2" Type="http://schemas.openxmlformats.org/officeDocument/2006/relationships/image" Target="../media/image26.png"/><Relationship Id="rId1" Type="http://schemas.openxmlformats.org/officeDocument/2006/relationships/image" Target="../media/image25.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4.xml"/><Relationship Id="rId1" Type="http://schemas.openxmlformats.org/officeDocument/2006/relationships/image" Target="../media/image1.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4.xml"/><Relationship Id="rId1" Type="http://schemas.openxmlformats.org/officeDocument/2006/relationships/image" Target="../media/image1.png"/></Relationships>
</file>

<file path=ppt/slides/_rels/slide24.xml.rels><?xml version="1.0" encoding="UTF-8" standalone="yes"?>
<Relationships xmlns="http://schemas.openxmlformats.org/package/2006/relationships"><Relationship Id="rId5" Type="http://schemas.openxmlformats.org/officeDocument/2006/relationships/notesSlide" Target="../notesSlides/notesSlide24.xml"/><Relationship Id="rId4" Type="http://schemas.openxmlformats.org/officeDocument/2006/relationships/slideLayout" Target="../slideLayouts/slideLayout4.xml"/><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xml"/><Relationship Id="rId1"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xml"/><Relationship Id="rId1"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xml"/><Relationship Id="rId1"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xml"/><Relationship Id="rId1"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xml"/><Relationship Id="rId1"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xml"/><Relationship Id="rId1"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rot="10800000">
            <a:off x="-1347404" y="658199"/>
            <a:ext cx="7537187" cy="7421675"/>
          </a:xfrm>
          <a:prstGeom prst="rect">
            <a:avLst/>
          </a:prstGeom>
        </p:spPr>
      </p:pic>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073303" y="-1497919"/>
            <a:ext cx="7537187" cy="7421675"/>
          </a:xfrm>
          <a:prstGeom prst="rect">
            <a:avLst/>
          </a:prstGeom>
        </p:spPr>
      </p:pic>
      <p:sp>
        <p:nvSpPr>
          <p:cNvPr id="4" name="标题 1"/>
          <p:cNvSpPr txBox="1"/>
          <p:nvPr/>
        </p:nvSpPr>
        <p:spPr>
          <a:xfrm>
            <a:off x="1272587" y="2612813"/>
            <a:ext cx="9431218" cy="960701"/>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sz="3900" b="1" dirty="0">
                <a:latin typeface="+mn-lt"/>
                <a:ea typeface="+mn-ea"/>
                <a:cs typeface="+mn-ea"/>
                <a:sym typeface="+mn-lt"/>
              </a:rPr>
              <a:t>Running the Elastic Stack On Ku</a:t>
            </a:r>
            <a:r>
              <a:rPr lang="en-US" altLang="zh-CN" sz="3900" b="1" dirty="0">
                <a:latin typeface="+mn-lt"/>
                <a:ea typeface="+mn-ea"/>
                <a:cs typeface="+mn-ea"/>
                <a:sym typeface="+mn-lt"/>
              </a:rPr>
              <a:t>bernetes with ECK</a:t>
            </a:r>
            <a:endParaRPr lang="en-US" altLang="zh-CN" sz="3900" b="1" dirty="0">
              <a:latin typeface="+mn-lt"/>
              <a:ea typeface="+mn-ea"/>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Box 11"/>
          <p:cNvSpPr txBox="1"/>
          <p:nvPr/>
        </p:nvSpPr>
        <p:spPr>
          <a:xfrm>
            <a:off x="579755" y="274320"/>
            <a:ext cx="2226945" cy="460375"/>
          </a:xfrm>
          <a:prstGeom prst="rect">
            <a:avLst/>
          </a:prstGeom>
          <a:noFill/>
        </p:spPr>
        <p:txBody>
          <a:bodyPr wrap="none" rtlCol="0">
            <a:spAutoFit/>
          </a:bodyPr>
          <a:p>
            <a:r>
              <a:rPr lang="en-US" sz="2400" b="1"/>
              <a:t>Elasticsearch </a:t>
            </a:r>
            <a:endParaRPr lang="en-US" sz="2400" b="1"/>
          </a:p>
        </p:txBody>
      </p:sp>
      <p:sp>
        <p:nvSpPr>
          <p:cNvPr id="13" name="Rounded Rectangle 12"/>
          <p:cNvSpPr/>
          <p:nvPr/>
        </p:nvSpPr>
        <p:spPr>
          <a:xfrm>
            <a:off x="6520815" y="2013585"/>
            <a:ext cx="1280160" cy="704850"/>
          </a:xfrm>
          <a:prstGeom prst="roundRect">
            <a:avLst/>
          </a:prstGeom>
          <a:solidFill>
            <a:srgbClr val="1E8DFF">
              <a:alpha val="78000"/>
            </a:srgb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en-US">
              <a:solidFill>
                <a:srgbClr val="1879FF"/>
              </a:solidFill>
            </a:endParaRPr>
          </a:p>
        </p:txBody>
      </p:sp>
      <p:sp>
        <p:nvSpPr>
          <p:cNvPr id="14" name="Text Box 13"/>
          <p:cNvSpPr txBox="1"/>
          <p:nvPr/>
        </p:nvSpPr>
        <p:spPr>
          <a:xfrm>
            <a:off x="6753225" y="2197735"/>
            <a:ext cx="1280160" cy="337185"/>
          </a:xfrm>
          <a:prstGeom prst="rect">
            <a:avLst/>
          </a:prstGeom>
          <a:noFill/>
        </p:spPr>
        <p:txBody>
          <a:bodyPr wrap="square" rtlCol="0">
            <a:spAutoFit/>
          </a:bodyPr>
          <a:p>
            <a:r>
              <a:rPr lang="en-US" sz="1600"/>
              <a:t>node-1</a:t>
            </a:r>
            <a:endParaRPr lang="en-US" sz="1600"/>
          </a:p>
        </p:txBody>
      </p:sp>
      <p:sp>
        <p:nvSpPr>
          <p:cNvPr id="19" name="Rounded Rectangle 18"/>
          <p:cNvSpPr/>
          <p:nvPr/>
        </p:nvSpPr>
        <p:spPr>
          <a:xfrm>
            <a:off x="8468995" y="2014220"/>
            <a:ext cx="1280160" cy="704850"/>
          </a:xfrm>
          <a:prstGeom prst="roundRect">
            <a:avLst/>
          </a:prstGeom>
          <a:solidFill>
            <a:srgbClr val="1E8DFF">
              <a:alpha val="78000"/>
            </a:srgb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en-US">
              <a:solidFill>
                <a:srgbClr val="1879FF"/>
              </a:solidFill>
            </a:endParaRPr>
          </a:p>
        </p:txBody>
      </p:sp>
      <p:sp>
        <p:nvSpPr>
          <p:cNvPr id="20" name="Text Box 19"/>
          <p:cNvSpPr txBox="1"/>
          <p:nvPr/>
        </p:nvSpPr>
        <p:spPr>
          <a:xfrm>
            <a:off x="8701405" y="2198370"/>
            <a:ext cx="1280160" cy="337185"/>
          </a:xfrm>
          <a:prstGeom prst="rect">
            <a:avLst/>
          </a:prstGeom>
          <a:noFill/>
        </p:spPr>
        <p:txBody>
          <a:bodyPr wrap="square" rtlCol="0">
            <a:spAutoFit/>
          </a:bodyPr>
          <a:p>
            <a:r>
              <a:rPr lang="en-US" sz="1600"/>
              <a:t>node-2</a:t>
            </a:r>
            <a:endParaRPr lang="en-US" sz="1600"/>
          </a:p>
        </p:txBody>
      </p:sp>
      <p:sp>
        <p:nvSpPr>
          <p:cNvPr id="21" name="Rounded Rectangle 20"/>
          <p:cNvSpPr/>
          <p:nvPr/>
        </p:nvSpPr>
        <p:spPr>
          <a:xfrm>
            <a:off x="7527290" y="3076575"/>
            <a:ext cx="1280160" cy="704850"/>
          </a:xfrm>
          <a:prstGeom prst="roundRect">
            <a:avLst/>
          </a:prstGeom>
          <a:solidFill>
            <a:srgbClr val="1E8DFF">
              <a:alpha val="78000"/>
            </a:srgb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en-US">
              <a:solidFill>
                <a:srgbClr val="1879FF"/>
              </a:solidFill>
            </a:endParaRPr>
          </a:p>
        </p:txBody>
      </p:sp>
      <p:sp>
        <p:nvSpPr>
          <p:cNvPr id="22" name="Text Box 21"/>
          <p:cNvSpPr txBox="1"/>
          <p:nvPr/>
        </p:nvSpPr>
        <p:spPr>
          <a:xfrm>
            <a:off x="7759700" y="3260725"/>
            <a:ext cx="1280160" cy="337185"/>
          </a:xfrm>
          <a:prstGeom prst="rect">
            <a:avLst/>
          </a:prstGeom>
          <a:noFill/>
        </p:spPr>
        <p:txBody>
          <a:bodyPr wrap="square" rtlCol="0">
            <a:spAutoFit/>
          </a:bodyPr>
          <a:p>
            <a:r>
              <a:rPr lang="en-US" sz="1600"/>
              <a:t>node-3</a:t>
            </a:r>
            <a:endParaRPr lang="en-US" sz="1600"/>
          </a:p>
        </p:txBody>
      </p:sp>
      <p:pic>
        <p:nvPicPr>
          <p:cNvPr id="4" name="Picture 3" descr="carbon (4)"/>
          <p:cNvPicPr>
            <a:picLocks noChangeAspect="1"/>
          </p:cNvPicPr>
          <p:nvPr/>
        </p:nvPicPr>
        <p:blipFill>
          <a:blip r:embed="rId1"/>
          <a:stretch>
            <a:fillRect/>
          </a:stretch>
        </p:blipFill>
        <p:spPr>
          <a:xfrm>
            <a:off x="290195" y="1121410"/>
            <a:ext cx="6091555" cy="42037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Box 11"/>
          <p:cNvSpPr txBox="1"/>
          <p:nvPr/>
        </p:nvSpPr>
        <p:spPr>
          <a:xfrm>
            <a:off x="579755" y="274320"/>
            <a:ext cx="1288415" cy="460375"/>
          </a:xfrm>
          <a:prstGeom prst="rect">
            <a:avLst/>
          </a:prstGeom>
          <a:noFill/>
        </p:spPr>
        <p:txBody>
          <a:bodyPr wrap="none" rtlCol="0">
            <a:spAutoFit/>
          </a:bodyPr>
          <a:p>
            <a:r>
              <a:rPr lang="en-US" sz="2400" b="1"/>
              <a:t>Kibana </a:t>
            </a:r>
            <a:endParaRPr lang="en-US" sz="2400" b="1"/>
          </a:p>
        </p:txBody>
      </p:sp>
      <p:pic>
        <p:nvPicPr>
          <p:cNvPr id="2" name="Picture 1" descr="carbon (3)"/>
          <p:cNvPicPr>
            <a:picLocks noChangeAspect="1"/>
          </p:cNvPicPr>
          <p:nvPr/>
        </p:nvPicPr>
        <p:blipFill>
          <a:blip r:embed="rId1"/>
          <a:stretch>
            <a:fillRect/>
          </a:stretch>
        </p:blipFill>
        <p:spPr>
          <a:xfrm>
            <a:off x="579755" y="1452880"/>
            <a:ext cx="5067300" cy="3951605"/>
          </a:xfrm>
          <a:prstGeom prst="rect">
            <a:avLst/>
          </a:prstGeom>
        </p:spPr>
      </p:pic>
      <p:pic>
        <p:nvPicPr>
          <p:cNvPr id="3" name="Picture 2" descr="icons8-elasticsearch-480"/>
          <p:cNvPicPr>
            <a:picLocks noChangeAspect="1"/>
          </p:cNvPicPr>
          <p:nvPr/>
        </p:nvPicPr>
        <p:blipFill>
          <a:blip r:embed="rId2"/>
          <a:stretch>
            <a:fillRect/>
          </a:stretch>
        </p:blipFill>
        <p:spPr>
          <a:xfrm>
            <a:off x="8578850" y="2940050"/>
            <a:ext cx="787400" cy="787400"/>
          </a:xfrm>
          <a:prstGeom prst="rect">
            <a:avLst/>
          </a:prstGeom>
        </p:spPr>
      </p:pic>
      <p:pic>
        <p:nvPicPr>
          <p:cNvPr id="4" name="Picture 3" descr="icons8-kibana-480"/>
          <p:cNvPicPr>
            <a:picLocks noChangeAspect="1"/>
          </p:cNvPicPr>
          <p:nvPr/>
        </p:nvPicPr>
        <p:blipFill>
          <a:blip r:embed="rId3"/>
          <a:stretch>
            <a:fillRect/>
          </a:stretch>
        </p:blipFill>
        <p:spPr>
          <a:xfrm>
            <a:off x="6719570" y="2940685"/>
            <a:ext cx="786765" cy="786765"/>
          </a:xfrm>
          <a:prstGeom prst="rect">
            <a:avLst/>
          </a:prstGeom>
        </p:spPr>
      </p:pic>
      <p:cxnSp>
        <p:nvCxnSpPr>
          <p:cNvPr id="5" name="Straight Arrow Connector 4"/>
          <p:cNvCxnSpPr>
            <a:stCxn id="4" idx="3"/>
          </p:cNvCxnSpPr>
          <p:nvPr/>
        </p:nvCxnSpPr>
        <p:spPr>
          <a:xfrm flipV="1">
            <a:off x="7506335" y="3333750"/>
            <a:ext cx="1072515" cy="635"/>
          </a:xfrm>
          <a:prstGeom prst="straightConnector1">
            <a:avLst/>
          </a:prstGeom>
          <a:ln>
            <a:solidFill>
              <a:srgbClr val="FD668A"/>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Box 11"/>
          <p:cNvSpPr txBox="1"/>
          <p:nvPr/>
        </p:nvSpPr>
        <p:spPr>
          <a:xfrm>
            <a:off x="579755" y="274320"/>
            <a:ext cx="1009015" cy="460375"/>
          </a:xfrm>
          <a:prstGeom prst="rect">
            <a:avLst/>
          </a:prstGeom>
          <a:noFill/>
        </p:spPr>
        <p:txBody>
          <a:bodyPr wrap="none" rtlCol="0">
            <a:spAutoFit/>
          </a:bodyPr>
          <a:p>
            <a:r>
              <a:rPr lang="en-US" sz="2400" b="1"/>
              <a:t>Bea</a:t>
            </a:r>
            <a:r>
              <a:rPr lang="en-US" sz="2400" b="1"/>
              <a:t>ts</a:t>
            </a:r>
            <a:endParaRPr lang="en-US" sz="2400" b="1"/>
          </a:p>
        </p:txBody>
      </p:sp>
      <p:pic>
        <p:nvPicPr>
          <p:cNvPr id="6" name="Picture 5" descr="carbon (18)"/>
          <p:cNvPicPr>
            <a:picLocks noChangeAspect="1"/>
          </p:cNvPicPr>
          <p:nvPr/>
        </p:nvPicPr>
        <p:blipFill>
          <a:blip r:embed="rId1"/>
          <a:stretch>
            <a:fillRect/>
          </a:stretch>
        </p:blipFill>
        <p:spPr>
          <a:xfrm>
            <a:off x="869950" y="439420"/>
            <a:ext cx="3980815" cy="6583680"/>
          </a:xfrm>
          <a:prstGeom prst="rect">
            <a:avLst/>
          </a:prstGeom>
        </p:spPr>
      </p:pic>
      <p:sp>
        <p:nvSpPr>
          <p:cNvPr id="7" name="Text Box 6"/>
          <p:cNvSpPr txBox="1"/>
          <p:nvPr/>
        </p:nvSpPr>
        <p:spPr>
          <a:xfrm>
            <a:off x="5061585" y="2738120"/>
            <a:ext cx="4839335" cy="460375"/>
          </a:xfrm>
          <a:prstGeom prst="rect">
            <a:avLst/>
          </a:prstGeom>
          <a:noFill/>
        </p:spPr>
        <p:txBody>
          <a:bodyPr wrap="square" rtlCol="0" anchor="t">
            <a:spAutoFit/>
          </a:bodyPr>
          <a:p>
            <a:r>
              <a:rPr lang="en-US" sz="1200"/>
              <a:t>https://loggie-io.github.io/docs/user-guide/use-in-kubernetes/collect-container-logs/</a:t>
            </a:r>
            <a:endParaRPr lang="en-US" sz="1200"/>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Box 11"/>
          <p:cNvSpPr txBox="1"/>
          <p:nvPr/>
        </p:nvSpPr>
        <p:spPr>
          <a:xfrm>
            <a:off x="930910" y="227330"/>
            <a:ext cx="1327785" cy="460375"/>
          </a:xfrm>
          <a:prstGeom prst="rect">
            <a:avLst/>
          </a:prstGeom>
          <a:noFill/>
        </p:spPr>
        <p:txBody>
          <a:bodyPr wrap="square" rtlCol="0">
            <a:spAutoFit/>
          </a:bodyPr>
          <a:p>
            <a:pPr algn="l"/>
            <a:r>
              <a:rPr lang="en-US" sz="2400" b="1"/>
              <a:t>S</a:t>
            </a:r>
            <a:r>
              <a:rPr lang="en-US" sz="2400" b="1"/>
              <a:t>torage</a:t>
            </a:r>
            <a:endParaRPr lang="en-US" sz="2400" b="1"/>
          </a:p>
        </p:txBody>
      </p:sp>
      <p:pic>
        <p:nvPicPr>
          <p:cNvPr id="2" name="Picture 1" descr="carbon"/>
          <p:cNvPicPr>
            <a:picLocks noChangeAspect="1"/>
          </p:cNvPicPr>
          <p:nvPr/>
        </p:nvPicPr>
        <p:blipFill>
          <a:blip r:embed="rId1"/>
          <a:stretch>
            <a:fillRect/>
          </a:stretch>
        </p:blipFill>
        <p:spPr>
          <a:xfrm>
            <a:off x="653415" y="429260"/>
            <a:ext cx="5428615" cy="512572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Local-PV-Devices-elastic-deployment-d960b9d0ea5aecbde6c44c07d88dea8f"/>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096010" y="899795"/>
            <a:ext cx="10605770" cy="5568315"/>
          </a:xfrm>
          <a:prstGeom prst="rect">
            <a:avLst/>
          </a:prstGeom>
        </p:spPr>
      </p:pic>
      <p:sp>
        <p:nvSpPr>
          <p:cNvPr id="12" name="Text Box 11"/>
          <p:cNvSpPr txBox="1"/>
          <p:nvPr/>
        </p:nvSpPr>
        <p:spPr>
          <a:xfrm>
            <a:off x="930910" y="227330"/>
            <a:ext cx="1327785" cy="460375"/>
          </a:xfrm>
          <a:prstGeom prst="rect">
            <a:avLst/>
          </a:prstGeom>
          <a:noFill/>
        </p:spPr>
        <p:txBody>
          <a:bodyPr wrap="square" rtlCol="0">
            <a:spAutoFit/>
          </a:bodyPr>
          <a:p>
            <a:pPr algn="l"/>
            <a:r>
              <a:rPr lang="en-US" sz="2400" b="1"/>
              <a:t>S</a:t>
            </a:r>
            <a:r>
              <a:rPr lang="en-US" sz="2400" b="1"/>
              <a:t>torage</a:t>
            </a:r>
            <a:endParaRPr lang="en-US" sz="2400" b="1"/>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ounded Rectangle 12"/>
          <p:cNvSpPr/>
          <p:nvPr/>
        </p:nvSpPr>
        <p:spPr>
          <a:xfrm>
            <a:off x="6302375" y="1387475"/>
            <a:ext cx="1546860" cy="704850"/>
          </a:xfrm>
          <a:prstGeom prst="roundRect">
            <a:avLst/>
          </a:prstGeom>
          <a:solidFill>
            <a:srgbClr val="92D050"/>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en-US">
              <a:solidFill>
                <a:srgbClr val="1879FF"/>
              </a:solidFill>
            </a:endParaRPr>
          </a:p>
        </p:txBody>
      </p:sp>
      <p:sp>
        <p:nvSpPr>
          <p:cNvPr id="14" name="Text Box 13"/>
          <p:cNvSpPr txBox="1"/>
          <p:nvPr/>
        </p:nvSpPr>
        <p:spPr>
          <a:xfrm>
            <a:off x="6423660" y="1602740"/>
            <a:ext cx="1425575" cy="275590"/>
          </a:xfrm>
          <a:prstGeom prst="rect">
            <a:avLst/>
          </a:prstGeom>
          <a:noFill/>
        </p:spPr>
        <p:txBody>
          <a:bodyPr wrap="square" rtlCol="0">
            <a:spAutoFit/>
          </a:bodyPr>
          <a:p>
            <a:r>
              <a:rPr lang="en-US" sz="1200"/>
              <a:t>master-node-1</a:t>
            </a:r>
            <a:endParaRPr lang="en-US" sz="1200"/>
          </a:p>
        </p:txBody>
      </p:sp>
      <p:sp>
        <p:nvSpPr>
          <p:cNvPr id="6" name="Rounded Rectangle 5"/>
          <p:cNvSpPr/>
          <p:nvPr/>
        </p:nvSpPr>
        <p:spPr>
          <a:xfrm>
            <a:off x="8263890" y="1388110"/>
            <a:ext cx="1546860" cy="704850"/>
          </a:xfrm>
          <a:prstGeom prst="roundRect">
            <a:avLst/>
          </a:prstGeom>
          <a:solidFill>
            <a:srgbClr val="92D050"/>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en-US">
              <a:solidFill>
                <a:srgbClr val="1879FF"/>
              </a:solidFill>
            </a:endParaRPr>
          </a:p>
        </p:txBody>
      </p:sp>
      <p:sp>
        <p:nvSpPr>
          <p:cNvPr id="7" name="Text Box 6"/>
          <p:cNvSpPr txBox="1"/>
          <p:nvPr/>
        </p:nvSpPr>
        <p:spPr>
          <a:xfrm>
            <a:off x="8385175" y="1602105"/>
            <a:ext cx="1425575" cy="275590"/>
          </a:xfrm>
          <a:prstGeom prst="rect">
            <a:avLst/>
          </a:prstGeom>
          <a:noFill/>
        </p:spPr>
        <p:txBody>
          <a:bodyPr wrap="square" rtlCol="0">
            <a:spAutoFit/>
          </a:bodyPr>
          <a:p>
            <a:r>
              <a:rPr lang="en-US" sz="1200"/>
              <a:t>master-node-1</a:t>
            </a:r>
            <a:endParaRPr lang="en-US" sz="1200"/>
          </a:p>
        </p:txBody>
      </p:sp>
      <p:sp>
        <p:nvSpPr>
          <p:cNvPr id="10" name="Rounded Rectangle 9"/>
          <p:cNvSpPr/>
          <p:nvPr/>
        </p:nvSpPr>
        <p:spPr>
          <a:xfrm>
            <a:off x="10225405" y="1387475"/>
            <a:ext cx="1546860" cy="704850"/>
          </a:xfrm>
          <a:prstGeom prst="roundRect">
            <a:avLst/>
          </a:prstGeom>
          <a:solidFill>
            <a:srgbClr val="92D050"/>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en-US">
              <a:solidFill>
                <a:srgbClr val="1879FF"/>
              </a:solidFill>
            </a:endParaRPr>
          </a:p>
        </p:txBody>
      </p:sp>
      <p:sp>
        <p:nvSpPr>
          <p:cNvPr id="11" name="Text Box 10"/>
          <p:cNvSpPr txBox="1"/>
          <p:nvPr/>
        </p:nvSpPr>
        <p:spPr>
          <a:xfrm>
            <a:off x="10346690" y="1602740"/>
            <a:ext cx="1425575" cy="275590"/>
          </a:xfrm>
          <a:prstGeom prst="rect">
            <a:avLst/>
          </a:prstGeom>
          <a:noFill/>
        </p:spPr>
        <p:txBody>
          <a:bodyPr wrap="square" rtlCol="0">
            <a:spAutoFit/>
          </a:bodyPr>
          <a:p>
            <a:r>
              <a:rPr lang="en-US" sz="1200"/>
              <a:t>master-node-1</a:t>
            </a:r>
            <a:endParaRPr lang="en-US" sz="1200"/>
          </a:p>
        </p:txBody>
      </p:sp>
      <p:sp>
        <p:nvSpPr>
          <p:cNvPr id="15" name="Rounded Rectangle 14"/>
          <p:cNvSpPr/>
          <p:nvPr/>
        </p:nvSpPr>
        <p:spPr>
          <a:xfrm>
            <a:off x="6302375" y="2546350"/>
            <a:ext cx="1546860" cy="704850"/>
          </a:xfrm>
          <a:prstGeom prst="roundRect">
            <a:avLst/>
          </a:prstGeom>
          <a:solidFill>
            <a:srgbClr val="E22C29"/>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en-US">
              <a:solidFill>
                <a:srgbClr val="FF0000"/>
              </a:solidFill>
            </a:endParaRPr>
          </a:p>
        </p:txBody>
      </p:sp>
      <p:sp>
        <p:nvSpPr>
          <p:cNvPr id="16" name="Text Box 15"/>
          <p:cNvSpPr txBox="1"/>
          <p:nvPr/>
        </p:nvSpPr>
        <p:spPr>
          <a:xfrm>
            <a:off x="6375400" y="2761615"/>
            <a:ext cx="1510030" cy="275590"/>
          </a:xfrm>
          <a:prstGeom prst="rect">
            <a:avLst/>
          </a:prstGeom>
          <a:noFill/>
        </p:spPr>
        <p:txBody>
          <a:bodyPr wrap="square" rtlCol="0">
            <a:spAutoFit/>
          </a:bodyPr>
          <a:p>
            <a:r>
              <a:rPr lang="en-US" sz="1200"/>
              <a:t>h</a:t>
            </a:r>
            <a:r>
              <a:rPr lang="en-US" sz="1200"/>
              <a:t>ot-data-node-1</a:t>
            </a:r>
            <a:endParaRPr lang="en-US" sz="1200"/>
          </a:p>
        </p:txBody>
      </p:sp>
      <p:sp>
        <p:nvSpPr>
          <p:cNvPr id="17" name="Rounded Rectangle 16"/>
          <p:cNvSpPr/>
          <p:nvPr/>
        </p:nvSpPr>
        <p:spPr>
          <a:xfrm>
            <a:off x="8263890" y="2546985"/>
            <a:ext cx="1546860" cy="704850"/>
          </a:xfrm>
          <a:prstGeom prst="roundRect">
            <a:avLst/>
          </a:prstGeom>
          <a:solidFill>
            <a:srgbClr val="E22C29"/>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en-US">
              <a:solidFill>
                <a:srgbClr val="1879FF"/>
              </a:solidFill>
            </a:endParaRPr>
          </a:p>
        </p:txBody>
      </p:sp>
      <p:sp>
        <p:nvSpPr>
          <p:cNvPr id="23" name="Rounded Rectangle 22"/>
          <p:cNvSpPr/>
          <p:nvPr/>
        </p:nvSpPr>
        <p:spPr>
          <a:xfrm>
            <a:off x="10225405" y="2546350"/>
            <a:ext cx="1546860" cy="704850"/>
          </a:xfrm>
          <a:prstGeom prst="roundRect">
            <a:avLst/>
          </a:prstGeom>
          <a:solidFill>
            <a:srgbClr val="E22C29"/>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en-US">
              <a:solidFill>
                <a:srgbClr val="1879FF"/>
              </a:solidFill>
            </a:endParaRPr>
          </a:p>
        </p:txBody>
      </p:sp>
      <p:sp>
        <p:nvSpPr>
          <p:cNvPr id="25" name="Text Box 24"/>
          <p:cNvSpPr txBox="1"/>
          <p:nvPr/>
        </p:nvSpPr>
        <p:spPr>
          <a:xfrm>
            <a:off x="8300085" y="2761615"/>
            <a:ext cx="1510030" cy="275590"/>
          </a:xfrm>
          <a:prstGeom prst="rect">
            <a:avLst/>
          </a:prstGeom>
          <a:noFill/>
        </p:spPr>
        <p:txBody>
          <a:bodyPr wrap="square" rtlCol="0">
            <a:spAutoFit/>
          </a:bodyPr>
          <a:p>
            <a:r>
              <a:rPr lang="en-US" sz="1200"/>
              <a:t>h</a:t>
            </a:r>
            <a:r>
              <a:rPr lang="en-US" sz="1200"/>
              <a:t>ot-data-node-2</a:t>
            </a:r>
            <a:endParaRPr lang="en-US" sz="1200"/>
          </a:p>
        </p:txBody>
      </p:sp>
      <p:sp>
        <p:nvSpPr>
          <p:cNvPr id="26" name="Text Box 25"/>
          <p:cNvSpPr txBox="1"/>
          <p:nvPr/>
        </p:nvSpPr>
        <p:spPr>
          <a:xfrm>
            <a:off x="10297160" y="2761615"/>
            <a:ext cx="1510030" cy="275590"/>
          </a:xfrm>
          <a:prstGeom prst="rect">
            <a:avLst/>
          </a:prstGeom>
          <a:noFill/>
        </p:spPr>
        <p:txBody>
          <a:bodyPr wrap="square" rtlCol="0">
            <a:spAutoFit/>
          </a:bodyPr>
          <a:p>
            <a:r>
              <a:rPr lang="en-US" sz="1200"/>
              <a:t>h</a:t>
            </a:r>
            <a:r>
              <a:rPr lang="en-US" sz="1200"/>
              <a:t>ot-data-node-3</a:t>
            </a:r>
            <a:endParaRPr lang="en-US" sz="1200"/>
          </a:p>
        </p:txBody>
      </p:sp>
      <p:sp>
        <p:nvSpPr>
          <p:cNvPr id="63" name="Rounded Rectangle 62"/>
          <p:cNvSpPr/>
          <p:nvPr/>
        </p:nvSpPr>
        <p:spPr>
          <a:xfrm>
            <a:off x="6302375" y="3705225"/>
            <a:ext cx="1546860" cy="704850"/>
          </a:xfrm>
          <a:prstGeom prst="roundRect">
            <a:avLst/>
          </a:prstGeom>
          <a:solidFill>
            <a:srgbClr val="FBCC4D"/>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en-US">
              <a:solidFill>
                <a:srgbClr val="FF0000"/>
              </a:solidFill>
            </a:endParaRPr>
          </a:p>
        </p:txBody>
      </p:sp>
      <p:sp>
        <p:nvSpPr>
          <p:cNvPr id="64" name="Text Box 63"/>
          <p:cNvSpPr txBox="1"/>
          <p:nvPr/>
        </p:nvSpPr>
        <p:spPr>
          <a:xfrm>
            <a:off x="6302375" y="3920490"/>
            <a:ext cx="1636395" cy="275590"/>
          </a:xfrm>
          <a:prstGeom prst="rect">
            <a:avLst/>
          </a:prstGeom>
          <a:noFill/>
        </p:spPr>
        <p:txBody>
          <a:bodyPr wrap="square" rtlCol="0">
            <a:spAutoFit/>
          </a:bodyPr>
          <a:p>
            <a:r>
              <a:rPr lang="en-US" sz="1200"/>
              <a:t>warm-data-node-1</a:t>
            </a:r>
            <a:endParaRPr lang="en-US" sz="1200"/>
          </a:p>
        </p:txBody>
      </p:sp>
      <p:sp>
        <p:nvSpPr>
          <p:cNvPr id="65" name="Rounded Rectangle 64"/>
          <p:cNvSpPr/>
          <p:nvPr/>
        </p:nvSpPr>
        <p:spPr>
          <a:xfrm>
            <a:off x="8263890" y="3705860"/>
            <a:ext cx="1546860" cy="704850"/>
          </a:xfrm>
          <a:prstGeom prst="roundRect">
            <a:avLst/>
          </a:prstGeom>
          <a:solidFill>
            <a:srgbClr val="FBCC4D"/>
          </a:solidFill>
          <a:ln>
            <a:noFill/>
          </a:ln>
        </p:spPr>
        <p:style>
          <a:lnRef idx="2">
            <a:schemeClr val="dk1">
              <a:shade val="50000"/>
            </a:schemeClr>
          </a:lnRef>
          <a:fillRef idx="1">
            <a:schemeClr val="dk1"/>
          </a:fillRef>
          <a:effectRef idx="0">
            <a:schemeClr val="dk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en-US">
              <a:solidFill>
                <a:srgbClr val="FF0000"/>
              </a:solidFill>
              <a:sym typeface="+mn-ea"/>
            </a:endParaRPr>
          </a:p>
        </p:txBody>
      </p:sp>
      <p:sp>
        <p:nvSpPr>
          <p:cNvPr id="66" name="Rounded Rectangle 65"/>
          <p:cNvSpPr/>
          <p:nvPr/>
        </p:nvSpPr>
        <p:spPr>
          <a:xfrm>
            <a:off x="10225405" y="3705225"/>
            <a:ext cx="1546860" cy="704850"/>
          </a:xfrm>
          <a:prstGeom prst="roundRect">
            <a:avLst/>
          </a:prstGeom>
          <a:solidFill>
            <a:srgbClr val="FBCC4D"/>
          </a:solidFill>
          <a:ln>
            <a:noFill/>
          </a:ln>
        </p:spPr>
        <p:style>
          <a:lnRef idx="2">
            <a:schemeClr val="dk1">
              <a:shade val="50000"/>
            </a:schemeClr>
          </a:lnRef>
          <a:fillRef idx="1">
            <a:schemeClr val="dk1"/>
          </a:fillRef>
          <a:effectRef idx="0">
            <a:schemeClr val="dk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en-US">
              <a:solidFill>
                <a:srgbClr val="FF0000"/>
              </a:solidFill>
              <a:sym typeface="+mn-ea"/>
            </a:endParaRPr>
          </a:p>
        </p:txBody>
      </p:sp>
      <p:sp>
        <p:nvSpPr>
          <p:cNvPr id="67" name="Text Box 66"/>
          <p:cNvSpPr txBox="1"/>
          <p:nvPr/>
        </p:nvSpPr>
        <p:spPr>
          <a:xfrm>
            <a:off x="8227695" y="3920490"/>
            <a:ext cx="1606550" cy="275590"/>
          </a:xfrm>
          <a:prstGeom prst="rect">
            <a:avLst/>
          </a:prstGeom>
          <a:noFill/>
        </p:spPr>
        <p:txBody>
          <a:bodyPr wrap="square" rtlCol="0">
            <a:spAutoFit/>
          </a:bodyPr>
          <a:p>
            <a:r>
              <a:rPr lang="en-US" sz="1200"/>
              <a:t>warm-data-node-2</a:t>
            </a:r>
            <a:endParaRPr lang="en-US" sz="1200"/>
          </a:p>
        </p:txBody>
      </p:sp>
      <p:sp>
        <p:nvSpPr>
          <p:cNvPr id="68" name="Text Box 67"/>
          <p:cNvSpPr txBox="1"/>
          <p:nvPr/>
        </p:nvSpPr>
        <p:spPr>
          <a:xfrm>
            <a:off x="10200640" y="3920490"/>
            <a:ext cx="1606550" cy="275590"/>
          </a:xfrm>
          <a:prstGeom prst="rect">
            <a:avLst/>
          </a:prstGeom>
          <a:noFill/>
        </p:spPr>
        <p:txBody>
          <a:bodyPr wrap="square" rtlCol="0">
            <a:spAutoFit/>
          </a:bodyPr>
          <a:p>
            <a:r>
              <a:rPr lang="en-US" sz="1200"/>
              <a:t>warm-data-node-3</a:t>
            </a:r>
            <a:endParaRPr lang="en-US" sz="1200"/>
          </a:p>
        </p:txBody>
      </p:sp>
      <p:sp>
        <p:nvSpPr>
          <p:cNvPr id="69" name="Rounded Rectangle 68"/>
          <p:cNvSpPr/>
          <p:nvPr/>
        </p:nvSpPr>
        <p:spPr>
          <a:xfrm>
            <a:off x="6303645" y="4865370"/>
            <a:ext cx="1546860" cy="704850"/>
          </a:xfrm>
          <a:prstGeom prst="roundRect">
            <a:avLst/>
          </a:prstGeom>
          <a:solidFill>
            <a:srgbClr val="1E8DFF"/>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en-US">
              <a:solidFill>
                <a:srgbClr val="FF0000"/>
              </a:solidFill>
            </a:endParaRPr>
          </a:p>
        </p:txBody>
      </p:sp>
      <p:sp>
        <p:nvSpPr>
          <p:cNvPr id="70" name="Text Box 69"/>
          <p:cNvSpPr txBox="1"/>
          <p:nvPr/>
        </p:nvSpPr>
        <p:spPr>
          <a:xfrm>
            <a:off x="6340475" y="5080635"/>
            <a:ext cx="1510030" cy="275590"/>
          </a:xfrm>
          <a:prstGeom prst="rect">
            <a:avLst/>
          </a:prstGeom>
          <a:noFill/>
        </p:spPr>
        <p:txBody>
          <a:bodyPr wrap="square" rtlCol="0">
            <a:spAutoFit/>
          </a:bodyPr>
          <a:p>
            <a:r>
              <a:rPr lang="en-US" sz="1200"/>
              <a:t>cold-data-node-1</a:t>
            </a:r>
            <a:endParaRPr lang="en-US" sz="1200"/>
          </a:p>
        </p:txBody>
      </p:sp>
      <p:sp>
        <p:nvSpPr>
          <p:cNvPr id="71" name="Rounded Rectangle 70"/>
          <p:cNvSpPr/>
          <p:nvPr/>
        </p:nvSpPr>
        <p:spPr>
          <a:xfrm>
            <a:off x="8265795" y="4878070"/>
            <a:ext cx="1546860" cy="704850"/>
          </a:xfrm>
          <a:prstGeom prst="roundRect">
            <a:avLst/>
          </a:prstGeom>
          <a:solidFill>
            <a:srgbClr val="1E8DFF"/>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en-US">
              <a:solidFill>
                <a:srgbClr val="1879FF"/>
              </a:solidFill>
            </a:endParaRPr>
          </a:p>
        </p:txBody>
      </p:sp>
      <p:sp>
        <p:nvSpPr>
          <p:cNvPr id="72" name="Rounded Rectangle 71"/>
          <p:cNvSpPr/>
          <p:nvPr/>
        </p:nvSpPr>
        <p:spPr>
          <a:xfrm>
            <a:off x="10214610" y="4865370"/>
            <a:ext cx="1546860" cy="704850"/>
          </a:xfrm>
          <a:prstGeom prst="roundRect">
            <a:avLst/>
          </a:prstGeom>
          <a:solidFill>
            <a:srgbClr val="1E8DFF"/>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en-US">
              <a:solidFill>
                <a:srgbClr val="1879FF"/>
              </a:solidFill>
            </a:endParaRPr>
          </a:p>
        </p:txBody>
      </p:sp>
      <p:sp>
        <p:nvSpPr>
          <p:cNvPr id="73" name="Text Box 72"/>
          <p:cNvSpPr txBox="1"/>
          <p:nvPr/>
        </p:nvSpPr>
        <p:spPr>
          <a:xfrm>
            <a:off x="8265160" y="5080635"/>
            <a:ext cx="1510030" cy="275590"/>
          </a:xfrm>
          <a:prstGeom prst="rect">
            <a:avLst/>
          </a:prstGeom>
          <a:noFill/>
        </p:spPr>
        <p:txBody>
          <a:bodyPr wrap="square" rtlCol="0">
            <a:spAutoFit/>
          </a:bodyPr>
          <a:p>
            <a:r>
              <a:rPr lang="en-US" sz="1200"/>
              <a:t>cold-data-node-2</a:t>
            </a:r>
            <a:endParaRPr lang="en-US" sz="1200"/>
          </a:p>
        </p:txBody>
      </p:sp>
      <p:sp>
        <p:nvSpPr>
          <p:cNvPr id="74" name="Text Box 73"/>
          <p:cNvSpPr txBox="1"/>
          <p:nvPr/>
        </p:nvSpPr>
        <p:spPr>
          <a:xfrm>
            <a:off x="10262235" y="5080635"/>
            <a:ext cx="1510030" cy="275590"/>
          </a:xfrm>
          <a:prstGeom prst="rect">
            <a:avLst/>
          </a:prstGeom>
          <a:noFill/>
        </p:spPr>
        <p:txBody>
          <a:bodyPr wrap="square" rtlCol="0">
            <a:spAutoFit/>
          </a:bodyPr>
          <a:p>
            <a:r>
              <a:rPr lang="en-US" sz="1200"/>
              <a:t>cold-data-node-3</a:t>
            </a:r>
            <a:endParaRPr lang="en-US" sz="1200"/>
          </a:p>
        </p:txBody>
      </p:sp>
      <p:sp>
        <p:nvSpPr>
          <p:cNvPr id="12" name="Text Box 11"/>
          <p:cNvSpPr txBox="1"/>
          <p:nvPr/>
        </p:nvSpPr>
        <p:spPr>
          <a:xfrm>
            <a:off x="579755" y="274320"/>
            <a:ext cx="3346450" cy="460375"/>
          </a:xfrm>
          <a:prstGeom prst="rect">
            <a:avLst/>
          </a:prstGeom>
          <a:noFill/>
        </p:spPr>
        <p:txBody>
          <a:bodyPr wrap="none" rtlCol="0">
            <a:spAutoFit/>
          </a:bodyPr>
          <a:p>
            <a:pPr algn="l"/>
            <a:r>
              <a:rPr lang="en-US" sz="2400" b="1"/>
              <a:t>Hot-Warm topologies</a:t>
            </a:r>
            <a:endParaRPr lang="en-US" sz="2400" b="1"/>
          </a:p>
        </p:txBody>
      </p:sp>
      <p:pic>
        <p:nvPicPr>
          <p:cNvPr id="3" name="Picture 2" descr="carbon (1)"/>
          <p:cNvPicPr>
            <a:picLocks noChangeAspect="1"/>
          </p:cNvPicPr>
          <p:nvPr/>
        </p:nvPicPr>
        <p:blipFill>
          <a:blip r:embed="rId1"/>
          <a:stretch>
            <a:fillRect/>
          </a:stretch>
        </p:blipFill>
        <p:spPr>
          <a:xfrm>
            <a:off x="152400" y="456565"/>
            <a:ext cx="5384165" cy="614616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Box 11"/>
          <p:cNvSpPr txBox="1"/>
          <p:nvPr/>
        </p:nvSpPr>
        <p:spPr>
          <a:xfrm>
            <a:off x="579755" y="274320"/>
            <a:ext cx="1538605" cy="460375"/>
          </a:xfrm>
          <a:prstGeom prst="rect">
            <a:avLst/>
          </a:prstGeom>
          <a:noFill/>
        </p:spPr>
        <p:txBody>
          <a:bodyPr wrap="none" rtlCol="0">
            <a:spAutoFit/>
          </a:bodyPr>
          <a:p>
            <a:pPr algn="l"/>
            <a:r>
              <a:rPr lang="en-US" sz="2400" b="1"/>
              <a:t>Schedule</a:t>
            </a:r>
            <a:endParaRPr lang="en-US" sz="2400" b="1"/>
          </a:p>
        </p:txBody>
      </p:sp>
      <p:pic>
        <p:nvPicPr>
          <p:cNvPr id="2" name="Picture 1" descr="carbon (17)"/>
          <p:cNvPicPr>
            <a:picLocks noChangeAspect="1"/>
          </p:cNvPicPr>
          <p:nvPr/>
        </p:nvPicPr>
        <p:blipFill>
          <a:blip r:embed="rId1"/>
          <a:stretch>
            <a:fillRect/>
          </a:stretch>
        </p:blipFill>
        <p:spPr>
          <a:xfrm>
            <a:off x="579755" y="274320"/>
            <a:ext cx="6111240" cy="6858000"/>
          </a:xfrm>
          <a:prstGeom prst="rect">
            <a:avLst/>
          </a:prstGeom>
        </p:spPr>
      </p:pic>
      <p:sp>
        <p:nvSpPr>
          <p:cNvPr id="3" name="Text Box 2"/>
          <p:cNvSpPr txBox="1"/>
          <p:nvPr/>
        </p:nvSpPr>
        <p:spPr>
          <a:xfrm>
            <a:off x="6546850" y="3198495"/>
            <a:ext cx="5074920" cy="460375"/>
          </a:xfrm>
          <a:prstGeom prst="rect">
            <a:avLst/>
          </a:prstGeom>
          <a:noFill/>
        </p:spPr>
        <p:txBody>
          <a:bodyPr wrap="square" rtlCol="0" anchor="t">
            <a:spAutoFit/>
          </a:bodyPr>
          <a:p>
            <a:r>
              <a:rPr lang="en-US" sz="1200"/>
              <a:t>https://www.elastic.co/guide/en/cloud-on-k8s/current/k8s-advanced-node-scheduling.html</a:t>
            </a:r>
            <a:endParaRPr lang="en-US" sz="1200"/>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Box 11"/>
          <p:cNvSpPr txBox="1"/>
          <p:nvPr/>
        </p:nvSpPr>
        <p:spPr>
          <a:xfrm>
            <a:off x="930910" y="227330"/>
            <a:ext cx="3426460" cy="460375"/>
          </a:xfrm>
          <a:prstGeom prst="rect">
            <a:avLst/>
          </a:prstGeom>
          <a:noFill/>
        </p:spPr>
        <p:txBody>
          <a:bodyPr wrap="square" rtlCol="0">
            <a:spAutoFit/>
          </a:bodyPr>
          <a:p>
            <a:pPr algn="l"/>
            <a:r>
              <a:rPr lang="en-US" sz="2400" b="1"/>
              <a:t>Resource limit</a:t>
            </a:r>
            <a:endParaRPr lang="en-US" sz="2400" b="1"/>
          </a:p>
        </p:txBody>
      </p:sp>
      <p:pic>
        <p:nvPicPr>
          <p:cNvPr id="2" name="Picture 1" descr="carbon (2)"/>
          <p:cNvPicPr>
            <a:picLocks noChangeAspect="1"/>
          </p:cNvPicPr>
          <p:nvPr/>
        </p:nvPicPr>
        <p:blipFill>
          <a:blip r:embed="rId1"/>
          <a:stretch>
            <a:fillRect/>
          </a:stretch>
        </p:blipFill>
        <p:spPr>
          <a:xfrm>
            <a:off x="608330" y="297815"/>
            <a:ext cx="5902325" cy="68580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Box 11"/>
          <p:cNvSpPr txBox="1"/>
          <p:nvPr/>
        </p:nvSpPr>
        <p:spPr>
          <a:xfrm>
            <a:off x="930910" y="227330"/>
            <a:ext cx="3426460" cy="460375"/>
          </a:xfrm>
          <a:prstGeom prst="rect">
            <a:avLst/>
          </a:prstGeom>
          <a:noFill/>
        </p:spPr>
        <p:txBody>
          <a:bodyPr wrap="square" rtlCol="0">
            <a:spAutoFit/>
          </a:bodyPr>
          <a:p>
            <a:pPr algn="l"/>
            <a:r>
              <a:rPr lang="en-US" sz="2400" b="1"/>
              <a:t>System configuration</a:t>
            </a:r>
            <a:endParaRPr lang="en-US" sz="2400" b="1"/>
          </a:p>
        </p:txBody>
      </p:sp>
      <p:pic>
        <p:nvPicPr>
          <p:cNvPr id="3" name="Picture 2" descr="carbon (3)"/>
          <p:cNvPicPr>
            <a:picLocks noChangeAspect="1"/>
          </p:cNvPicPr>
          <p:nvPr/>
        </p:nvPicPr>
        <p:blipFill>
          <a:blip r:embed="rId1"/>
          <a:stretch>
            <a:fillRect/>
          </a:stretch>
        </p:blipFill>
        <p:spPr>
          <a:xfrm>
            <a:off x="483235" y="541020"/>
            <a:ext cx="8317230" cy="577596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Box 11"/>
          <p:cNvSpPr txBox="1"/>
          <p:nvPr/>
        </p:nvSpPr>
        <p:spPr>
          <a:xfrm>
            <a:off x="930910" y="227330"/>
            <a:ext cx="3426460" cy="460375"/>
          </a:xfrm>
          <a:prstGeom prst="rect">
            <a:avLst/>
          </a:prstGeom>
          <a:noFill/>
        </p:spPr>
        <p:txBody>
          <a:bodyPr wrap="square" rtlCol="0">
            <a:spAutoFit/>
          </a:bodyPr>
          <a:p>
            <a:pPr algn="l"/>
            <a:r>
              <a:rPr lang="en-US" sz="2400" b="1"/>
              <a:t>R</a:t>
            </a:r>
            <a:r>
              <a:rPr lang="en-US" sz="2400" b="1"/>
              <a:t>emote clusters</a:t>
            </a:r>
            <a:endParaRPr lang="en-US" sz="2400" b="1"/>
          </a:p>
        </p:txBody>
      </p:sp>
      <p:pic>
        <p:nvPicPr>
          <p:cNvPr id="2" name="Picture 1" descr="carbon (9)"/>
          <p:cNvPicPr>
            <a:picLocks noChangeAspect="1"/>
          </p:cNvPicPr>
          <p:nvPr/>
        </p:nvPicPr>
        <p:blipFill>
          <a:blip r:embed="rId1"/>
          <a:stretch>
            <a:fillRect/>
          </a:stretch>
        </p:blipFill>
        <p:spPr>
          <a:xfrm>
            <a:off x="648335" y="687705"/>
            <a:ext cx="5965190" cy="540829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Box 11"/>
          <p:cNvSpPr txBox="1"/>
          <p:nvPr/>
        </p:nvSpPr>
        <p:spPr>
          <a:xfrm>
            <a:off x="579755" y="274320"/>
            <a:ext cx="6325235" cy="460375"/>
          </a:xfrm>
          <a:prstGeom prst="rect">
            <a:avLst/>
          </a:prstGeom>
          <a:noFill/>
        </p:spPr>
        <p:txBody>
          <a:bodyPr wrap="none" rtlCol="0">
            <a:spAutoFit/>
          </a:bodyPr>
          <a:p>
            <a:r>
              <a:rPr lang="en-US" altLang="zh-CN" sz="2400" b="1"/>
              <a:t>Hardware vs Virtual machine vs Container</a:t>
            </a:r>
            <a:endParaRPr lang="en-US" altLang="zh-CN" sz="2400" b="1"/>
          </a:p>
        </p:txBody>
      </p:sp>
      <p:pic>
        <p:nvPicPr>
          <p:cNvPr id="4" name="Picture 3" descr="container_evolution"/>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442595" y="1301115"/>
            <a:ext cx="10628630" cy="391668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Box 11"/>
          <p:cNvSpPr txBox="1"/>
          <p:nvPr/>
        </p:nvSpPr>
        <p:spPr>
          <a:xfrm>
            <a:off x="930910" y="227330"/>
            <a:ext cx="3426460" cy="460375"/>
          </a:xfrm>
          <a:prstGeom prst="rect">
            <a:avLst/>
          </a:prstGeom>
          <a:noFill/>
        </p:spPr>
        <p:txBody>
          <a:bodyPr wrap="square" rtlCol="0">
            <a:spAutoFit/>
          </a:bodyPr>
          <a:p>
            <a:pPr algn="l"/>
            <a:r>
              <a:rPr lang="en-US" sz="2400" b="1">
                <a:sym typeface="+mn-ea"/>
              </a:rPr>
              <a:t>Autoscaling</a:t>
            </a:r>
            <a:endParaRPr lang="en-US" sz="2400" b="1"/>
          </a:p>
        </p:txBody>
      </p:sp>
      <p:pic>
        <p:nvPicPr>
          <p:cNvPr id="3" name="Picture 2" descr="carbon (10)"/>
          <p:cNvPicPr>
            <a:picLocks noChangeAspect="1"/>
          </p:cNvPicPr>
          <p:nvPr/>
        </p:nvPicPr>
        <p:blipFill>
          <a:blip r:embed="rId1"/>
          <a:stretch>
            <a:fillRect/>
          </a:stretch>
        </p:blipFill>
        <p:spPr>
          <a:xfrm>
            <a:off x="124460" y="322580"/>
            <a:ext cx="7087235" cy="6213475"/>
          </a:xfrm>
          <a:prstGeom prst="rect">
            <a:avLst/>
          </a:prstGeom>
        </p:spPr>
      </p:pic>
      <p:pic>
        <p:nvPicPr>
          <p:cNvPr id="4" name="Picture 3" descr="carbon (3)"/>
          <p:cNvPicPr>
            <a:picLocks noChangeAspect="1"/>
          </p:cNvPicPr>
          <p:nvPr/>
        </p:nvPicPr>
        <p:blipFill>
          <a:blip r:embed="rId2"/>
          <a:stretch>
            <a:fillRect/>
          </a:stretch>
        </p:blipFill>
        <p:spPr>
          <a:xfrm>
            <a:off x="6904990" y="322580"/>
            <a:ext cx="5034915" cy="316611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Box 11"/>
          <p:cNvSpPr txBox="1"/>
          <p:nvPr/>
        </p:nvSpPr>
        <p:spPr>
          <a:xfrm>
            <a:off x="930910" y="227330"/>
            <a:ext cx="3426460" cy="460375"/>
          </a:xfrm>
          <a:prstGeom prst="rect">
            <a:avLst/>
          </a:prstGeom>
          <a:noFill/>
        </p:spPr>
        <p:txBody>
          <a:bodyPr wrap="square" rtlCol="0">
            <a:spAutoFit/>
          </a:bodyPr>
          <a:p>
            <a:pPr algn="l"/>
            <a:r>
              <a:rPr lang="en-US" sz="2400" b="1">
                <a:sym typeface="+mn-ea"/>
              </a:rPr>
              <a:t>Integrate with Isito</a:t>
            </a:r>
            <a:endParaRPr lang="en-US" sz="2400" b="1">
              <a:sym typeface="+mn-ea"/>
            </a:endParaRPr>
          </a:p>
        </p:txBody>
      </p:sp>
      <p:sp>
        <p:nvSpPr>
          <p:cNvPr id="2" name="Text Box 1"/>
          <p:cNvSpPr txBox="1"/>
          <p:nvPr/>
        </p:nvSpPr>
        <p:spPr>
          <a:xfrm>
            <a:off x="5739765" y="5426075"/>
            <a:ext cx="9813925" cy="275590"/>
          </a:xfrm>
          <a:prstGeom prst="rect">
            <a:avLst/>
          </a:prstGeom>
          <a:noFill/>
        </p:spPr>
        <p:txBody>
          <a:bodyPr wrap="square" rtlCol="0" anchor="t">
            <a:spAutoFit/>
          </a:bodyPr>
          <a:p>
            <a:r>
              <a:rPr lang="en-US" sz="1200"/>
              <a:t>https://github.com/elastic/cloud-on-k8s/tree/main/config/recipes/istio-gateway</a:t>
            </a:r>
            <a:endParaRPr lang="en-US" sz="1200"/>
          </a:p>
        </p:txBody>
      </p:sp>
      <p:pic>
        <p:nvPicPr>
          <p:cNvPr id="4" name="Picture 3" descr="carbon (11)"/>
          <p:cNvPicPr>
            <a:picLocks noChangeAspect="1"/>
          </p:cNvPicPr>
          <p:nvPr/>
        </p:nvPicPr>
        <p:blipFill>
          <a:blip r:embed="rId1"/>
          <a:stretch>
            <a:fillRect/>
          </a:stretch>
        </p:blipFill>
        <p:spPr>
          <a:xfrm>
            <a:off x="822960" y="276860"/>
            <a:ext cx="4733290" cy="6581140"/>
          </a:xfrm>
          <a:prstGeom prst="rect">
            <a:avLst/>
          </a:prstGeom>
        </p:spPr>
      </p:pic>
      <p:pic>
        <p:nvPicPr>
          <p:cNvPr id="5" name="Picture 4"/>
          <p:cNvPicPr>
            <a:picLocks noChangeAspect="1"/>
          </p:cNvPicPr>
          <p:nvPr/>
        </p:nvPicPr>
        <p:blipFill>
          <a:blip r:embed="rId2"/>
          <a:stretch>
            <a:fillRect/>
          </a:stretch>
        </p:blipFill>
        <p:spPr>
          <a:xfrm>
            <a:off x="5739765" y="687705"/>
            <a:ext cx="5631815" cy="442404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rot="10800000">
            <a:off x="-1347404" y="599144"/>
            <a:ext cx="7537187" cy="7421675"/>
          </a:xfrm>
          <a:prstGeom prst="rect">
            <a:avLst/>
          </a:prstGeom>
        </p:spPr>
      </p:pic>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073303" y="-1497919"/>
            <a:ext cx="7537187" cy="7421675"/>
          </a:xfrm>
          <a:prstGeom prst="rect">
            <a:avLst/>
          </a:prstGeom>
        </p:spPr>
      </p:pic>
      <p:sp>
        <p:nvSpPr>
          <p:cNvPr id="4" name="标题 1"/>
          <p:cNvSpPr txBox="1"/>
          <p:nvPr/>
        </p:nvSpPr>
        <p:spPr>
          <a:xfrm>
            <a:off x="1251632" y="2676948"/>
            <a:ext cx="9431218" cy="960701"/>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sz="5400" b="1" dirty="0" smtClean="0">
                <a:latin typeface="+mn-lt"/>
                <a:ea typeface="+mn-ea"/>
                <a:cs typeface="+mn-ea"/>
                <a:sym typeface="+mn-lt"/>
              </a:rPr>
              <a:t>Demo</a:t>
            </a:r>
            <a:endParaRPr lang="en-US" altLang="zh-CN" sz="5400" b="1" dirty="0" smtClean="0">
              <a:latin typeface="+mn-lt"/>
              <a:ea typeface="+mn-ea"/>
              <a:cs typeface="+mn-ea"/>
              <a:sym typeface="+mn-lt"/>
            </a:endParaRPr>
          </a:p>
          <a:p>
            <a:pPr algn="ctr"/>
            <a:endParaRPr lang="en-US" altLang="zh-CN" sz="5400" b="1" dirty="0" smtClean="0">
              <a:latin typeface="+mn-lt"/>
              <a:ea typeface="+mn-ea"/>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rot="10800000">
            <a:off x="-1347404" y="599144"/>
            <a:ext cx="7537187" cy="7421675"/>
          </a:xfrm>
          <a:prstGeom prst="rect">
            <a:avLst/>
          </a:prstGeom>
        </p:spPr>
      </p:pic>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073303" y="-1497919"/>
            <a:ext cx="7537187" cy="7421675"/>
          </a:xfrm>
          <a:prstGeom prst="rect">
            <a:avLst/>
          </a:prstGeom>
        </p:spPr>
      </p:pic>
      <p:sp>
        <p:nvSpPr>
          <p:cNvPr id="4" name="标题 1"/>
          <p:cNvSpPr txBox="1"/>
          <p:nvPr/>
        </p:nvSpPr>
        <p:spPr>
          <a:xfrm>
            <a:off x="1251632" y="2676948"/>
            <a:ext cx="9431218" cy="960701"/>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sz="5400" b="1" dirty="0" smtClean="0">
                <a:latin typeface="+mn-lt"/>
                <a:ea typeface="+mn-ea"/>
                <a:cs typeface="+mn-ea"/>
                <a:sym typeface="+mn-lt"/>
              </a:rPr>
              <a:t>Hands-On Lab</a:t>
            </a:r>
            <a:endParaRPr lang="en-US" altLang="zh-CN" sz="5400" b="1" dirty="0" smtClean="0">
              <a:latin typeface="+mn-lt"/>
              <a:ea typeface="+mn-ea"/>
              <a:cs typeface="+mn-ea"/>
              <a:sym typeface="+mn-lt"/>
            </a:endParaRPr>
          </a:p>
          <a:p>
            <a:pPr algn="ctr"/>
            <a:endParaRPr lang="en-US" altLang="zh-CN" sz="5400" b="1" dirty="0" smtClean="0">
              <a:latin typeface="+mn-lt"/>
              <a:ea typeface="+mn-ea"/>
              <a:cs typeface="+mn-ea"/>
              <a:sym typeface="+mn-lt"/>
            </a:endParaRPr>
          </a:p>
          <a:p>
            <a:pPr algn="ctr"/>
            <a:endParaRPr lang="en-US" altLang="zh-CN" sz="5400" b="1" dirty="0" smtClean="0">
              <a:latin typeface="+mn-lt"/>
              <a:ea typeface="+mn-ea"/>
              <a:cs typeface="+mn-ea"/>
              <a:sym typeface="+mn-lt"/>
            </a:endParaRPr>
          </a:p>
        </p:txBody>
      </p:sp>
      <p:sp>
        <p:nvSpPr>
          <p:cNvPr id="5" name="标题 1"/>
          <p:cNvSpPr txBox="1"/>
          <p:nvPr/>
        </p:nvSpPr>
        <p:spPr>
          <a:xfrm>
            <a:off x="1251632" y="3708823"/>
            <a:ext cx="9431218" cy="960701"/>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sz="1400" dirty="0" smtClean="0">
                <a:latin typeface="+mn-lt"/>
                <a:ea typeface="+mn-ea"/>
                <a:cs typeface="+mn-ea"/>
                <a:sym typeface="+mn-lt"/>
              </a:rPr>
              <a:t>https://mp.weixin.qq.com/s/pByZr88Lf5JosOnbGf3WDg</a:t>
            </a:r>
            <a:endParaRPr lang="en-US" altLang="zh-CN" sz="1400" dirty="0" smtClean="0">
              <a:latin typeface="+mn-lt"/>
              <a:ea typeface="+mn-ea"/>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rot="10800000">
            <a:off x="-1347404" y="648039"/>
            <a:ext cx="7537187" cy="7421675"/>
          </a:xfrm>
          <a:prstGeom prst="rect">
            <a:avLst/>
          </a:prstGeom>
        </p:spPr>
      </p:pic>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073303" y="-1497919"/>
            <a:ext cx="7537187" cy="7421675"/>
          </a:xfrm>
          <a:prstGeom prst="rect">
            <a:avLst/>
          </a:prstGeom>
        </p:spPr>
      </p:pic>
      <p:sp>
        <p:nvSpPr>
          <p:cNvPr id="4" name="标题 1"/>
          <p:cNvSpPr txBox="1"/>
          <p:nvPr/>
        </p:nvSpPr>
        <p:spPr>
          <a:xfrm>
            <a:off x="1380537" y="1517438"/>
            <a:ext cx="9431218" cy="960701"/>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sz="5400" b="1" dirty="0" smtClean="0">
                <a:latin typeface="+mn-lt"/>
                <a:ea typeface="+mn-ea"/>
                <a:cs typeface="+mn-ea"/>
                <a:sym typeface="+mn-lt"/>
              </a:rPr>
              <a:t>THANK YOU</a:t>
            </a:r>
            <a:endParaRPr lang="zh-CN" altLang="en-US" sz="5400" b="1" dirty="0">
              <a:latin typeface="+mn-lt"/>
              <a:ea typeface="+mn-ea"/>
              <a:cs typeface="+mn-ea"/>
              <a:sym typeface="+mn-lt"/>
            </a:endParaRPr>
          </a:p>
        </p:txBody>
      </p:sp>
      <p:pic>
        <p:nvPicPr>
          <p:cNvPr id="5" name="Picture 4" descr="qrcode_for_gh_85bcfc7521c2_344"/>
          <p:cNvPicPr>
            <a:picLocks noChangeAspect="1"/>
          </p:cNvPicPr>
          <p:nvPr/>
        </p:nvPicPr>
        <p:blipFill>
          <a:blip r:embed="rId2"/>
          <a:stretch>
            <a:fillRect/>
          </a:stretch>
        </p:blipFill>
        <p:spPr>
          <a:xfrm>
            <a:off x="2773680" y="2941320"/>
            <a:ext cx="2738120" cy="2738120"/>
          </a:xfrm>
          <a:prstGeom prst="rect">
            <a:avLst/>
          </a:prstGeom>
        </p:spPr>
      </p:pic>
      <p:pic>
        <p:nvPicPr>
          <p:cNvPr id="6" name="Picture 5" descr="791663389970_.pic"/>
          <p:cNvPicPr>
            <a:picLocks noChangeAspect="1"/>
          </p:cNvPicPr>
          <p:nvPr/>
        </p:nvPicPr>
        <p:blipFill>
          <a:blip r:embed="rId3"/>
          <a:stretch>
            <a:fillRect/>
          </a:stretch>
        </p:blipFill>
        <p:spPr>
          <a:xfrm>
            <a:off x="6609715" y="2921000"/>
            <a:ext cx="2860675" cy="277876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1"/>
          <a:stretch>
            <a:fillRect/>
          </a:stretch>
        </p:blipFill>
        <p:spPr>
          <a:xfrm>
            <a:off x="1365250" y="1214120"/>
            <a:ext cx="6895465" cy="4418330"/>
          </a:xfrm>
          <a:prstGeom prst="rect">
            <a:avLst/>
          </a:prstGeom>
        </p:spPr>
      </p:pic>
      <p:sp>
        <p:nvSpPr>
          <p:cNvPr id="12" name="Text Box 11"/>
          <p:cNvSpPr txBox="1"/>
          <p:nvPr/>
        </p:nvSpPr>
        <p:spPr>
          <a:xfrm>
            <a:off x="579755" y="274320"/>
            <a:ext cx="3689985" cy="460375"/>
          </a:xfrm>
          <a:prstGeom prst="rect">
            <a:avLst/>
          </a:prstGeom>
          <a:noFill/>
        </p:spPr>
        <p:txBody>
          <a:bodyPr wrap="none" rtlCol="0">
            <a:spAutoFit/>
          </a:bodyPr>
          <a:p>
            <a:r>
              <a:rPr lang="en-US" sz="2400" b="1"/>
              <a:t>Kubernetes </a:t>
            </a:r>
            <a:r>
              <a:rPr lang="en-US" altLang="zh-CN" sz="2400" b="1"/>
              <a:t>architecture</a:t>
            </a:r>
            <a:endParaRPr lang="en-US" altLang="zh-CN" sz="2400" b="1"/>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Box 11"/>
          <p:cNvSpPr txBox="1"/>
          <p:nvPr/>
        </p:nvSpPr>
        <p:spPr>
          <a:xfrm>
            <a:off x="579755" y="274320"/>
            <a:ext cx="1934210" cy="460375"/>
          </a:xfrm>
          <a:prstGeom prst="rect">
            <a:avLst/>
          </a:prstGeom>
          <a:noFill/>
        </p:spPr>
        <p:txBody>
          <a:bodyPr wrap="none" rtlCol="0">
            <a:spAutoFit/>
          </a:bodyPr>
          <a:p>
            <a:pPr algn="l"/>
            <a:r>
              <a:rPr lang="en-US" sz="2400" b="1"/>
              <a:t>Deployment</a:t>
            </a:r>
            <a:endParaRPr lang="en-US" sz="2400" b="1"/>
          </a:p>
        </p:txBody>
      </p:sp>
      <p:sp>
        <p:nvSpPr>
          <p:cNvPr id="7" name="Rounded Rectangle 6"/>
          <p:cNvSpPr/>
          <p:nvPr/>
        </p:nvSpPr>
        <p:spPr>
          <a:xfrm>
            <a:off x="5232400" y="4712335"/>
            <a:ext cx="1726565" cy="705485"/>
          </a:xfrm>
          <a:prstGeom prst="roundRect">
            <a:avLst/>
          </a:prstGeom>
          <a:solidFill>
            <a:srgbClr val="00B050"/>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en-US">
              <a:solidFill>
                <a:srgbClr val="1879FF"/>
              </a:solidFill>
            </a:endParaRPr>
          </a:p>
        </p:txBody>
      </p:sp>
      <p:sp>
        <p:nvSpPr>
          <p:cNvPr id="8" name="Text Box 7"/>
          <p:cNvSpPr txBox="1"/>
          <p:nvPr/>
        </p:nvSpPr>
        <p:spPr>
          <a:xfrm>
            <a:off x="5203190" y="4957445"/>
            <a:ext cx="2026285" cy="245110"/>
          </a:xfrm>
          <a:prstGeom prst="rect">
            <a:avLst/>
          </a:prstGeom>
          <a:noFill/>
        </p:spPr>
        <p:txBody>
          <a:bodyPr wrap="square" rtlCol="0">
            <a:spAutoFit/>
          </a:bodyPr>
          <a:p>
            <a:r>
              <a:rPr lang="en-US" sz="1000"/>
              <a:t>nginx-6595874d85-4t7k9</a:t>
            </a:r>
            <a:endParaRPr lang="en-US" sz="1000"/>
          </a:p>
        </p:txBody>
      </p:sp>
      <p:pic>
        <p:nvPicPr>
          <p:cNvPr id="27" name="Picture 26" descr="carbon (14)"/>
          <p:cNvPicPr>
            <a:picLocks noChangeAspect="1"/>
          </p:cNvPicPr>
          <p:nvPr/>
        </p:nvPicPr>
        <p:blipFill>
          <a:blip r:embed="rId1"/>
          <a:stretch>
            <a:fillRect/>
          </a:stretch>
        </p:blipFill>
        <p:spPr>
          <a:xfrm>
            <a:off x="-8890" y="391795"/>
            <a:ext cx="4075430" cy="6221730"/>
          </a:xfrm>
          <a:prstGeom prst="rect">
            <a:avLst/>
          </a:prstGeom>
        </p:spPr>
      </p:pic>
      <p:sp>
        <p:nvSpPr>
          <p:cNvPr id="28" name="Rounded Rectangle 27"/>
          <p:cNvSpPr/>
          <p:nvPr/>
        </p:nvSpPr>
        <p:spPr>
          <a:xfrm>
            <a:off x="7536180" y="4712335"/>
            <a:ext cx="1726565" cy="705485"/>
          </a:xfrm>
          <a:prstGeom prst="roundRect">
            <a:avLst/>
          </a:prstGeom>
          <a:solidFill>
            <a:srgbClr val="00B050"/>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en-US">
              <a:solidFill>
                <a:srgbClr val="1879FF"/>
              </a:solidFill>
            </a:endParaRPr>
          </a:p>
        </p:txBody>
      </p:sp>
      <p:sp>
        <p:nvSpPr>
          <p:cNvPr id="29" name="Text Box 28"/>
          <p:cNvSpPr txBox="1"/>
          <p:nvPr/>
        </p:nvSpPr>
        <p:spPr>
          <a:xfrm>
            <a:off x="7506970" y="4972685"/>
            <a:ext cx="2026285" cy="245110"/>
          </a:xfrm>
          <a:prstGeom prst="rect">
            <a:avLst/>
          </a:prstGeom>
          <a:noFill/>
        </p:spPr>
        <p:txBody>
          <a:bodyPr wrap="square" rtlCol="0">
            <a:spAutoFit/>
          </a:bodyPr>
          <a:p>
            <a:r>
              <a:rPr lang="en-US" sz="1000"/>
              <a:t>nginx-6595874d85-9pm6z</a:t>
            </a:r>
            <a:endParaRPr lang="en-US" sz="1000"/>
          </a:p>
        </p:txBody>
      </p:sp>
      <p:sp>
        <p:nvSpPr>
          <p:cNvPr id="30" name="Rounded Rectangle 29"/>
          <p:cNvSpPr/>
          <p:nvPr/>
        </p:nvSpPr>
        <p:spPr>
          <a:xfrm>
            <a:off x="9787255" y="4712335"/>
            <a:ext cx="1726565" cy="705485"/>
          </a:xfrm>
          <a:prstGeom prst="roundRect">
            <a:avLst/>
          </a:prstGeom>
          <a:solidFill>
            <a:srgbClr val="00B050"/>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en-US">
              <a:solidFill>
                <a:srgbClr val="1879FF"/>
              </a:solidFill>
            </a:endParaRPr>
          </a:p>
        </p:txBody>
      </p:sp>
      <p:sp>
        <p:nvSpPr>
          <p:cNvPr id="31" name="Text Box 30"/>
          <p:cNvSpPr txBox="1"/>
          <p:nvPr/>
        </p:nvSpPr>
        <p:spPr>
          <a:xfrm>
            <a:off x="9781540" y="4987925"/>
            <a:ext cx="2026285" cy="245110"/>
          </a:xfrm>
          <a:prstGeom prst="rect">
            <a:avLst/>
          </a:prstGeom>
          <a:noFill/>
        </p:spPr>
        <p:txBody>
          <a:bodyPr wrap="square" rtlCol="0">
            <a:spAutoFit/>
          </a:bodyPr>
          <a:p>
            <a:r>
              <a:rPr lang="en-US" sz="1000"/>
              <a:t>nginx-6595874d85-dxcs8</a:t>
            </a:r>
            <a:endParaRPr lang="en-US" sz="1000"/>
          </a:p>
        </p:txBody>
      </p:sp>
      <p:sp>
        <p:nvSpPr>
          <p:cNvPr id="34" name="Rounded Rectangle 33"/>
          <p:cNvSpPr/>
          <p:nvPr/>
        </p:nvSpPr>
        <p:spPr>
          <a:xfrm>
            <a:off x="7506970" y="3150235"/>
            <a:ext cx="1726565" cy="705485"/>
          </a:xfrm>
          <a:prstGeom prst="roundRect">
            <a:avLst/>
          </a:prstGeom>
          <a:solidFill>
            <a:srgbClr val="00B050"/>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en-US">
              <a:solidFill>
                <a:srgbClr val="1879FF"/>
              </a:solidFill>
            </a:endParaRPr>
          </a:p>
        </p:txBody>
      </p:sp>
      <p:sp>
        <p:nvSpPr>
          <p:cNvPr id="35" name="Text Box 34"/>
          <p:cNvSpPr txBox="1"/>
          <p:nvPr/>
        </p:nvSpPr>
        <p:spPr>
          <a:xfrm>
            <a:off x="7536180" y="3395345"/>
            <a:ext cx="2026285" cy="275590"/>
          </a:xfrm>
          <a:prstGeom prst="rect">
            <a:avLst/>
          </a:prstGeom>
          <a:noFill/>
        </p:spPr>
        <p:txBody>
          <a:bodyPr wrap="square" rtlCol="0">
            <a:spAutoFit/>
          </a:bodyPr>
          <a:p>
            <a:r>
              <a:rPr lang="en-US" sz="1200"/>
              <a:t>nginx-6595874d85</a:t>
            </a:r>
            <a:endParaRPr lang="en-US" sz="1200"/>
          </a:p>
        </p:txBody>
      </p:sp>
      <p:sp>
        <p:nvSpPr>
          <p:cNvPr id="36" name="Rounded Rectangle 35"/>
          <p:cNvSpPr/>
          <p:nvPr/>
        </p:nvSpPr>
        <p:spPr>
          <a:xfrm>
            <a:off x="7506970" y="1588135"/>
            <a:ext cx="1726565" cy="705485"/>
          </a:xfrm>
          <a:prstGeom prst="roundRect">
            <a:avLst/>
          </a:prstGeom>
          <a:solidFill>
            <a:srgbClr val="00B050"/>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en-US">
              <a:solidFill>
                <a:srgbClr val="1879FF"/>
              </a:solidFill>
            </a:endParaRPr>
          </a:p>
        </p:txBody>
      </p:sp>
      <p:sp>
        <p:nvSpPr>
          <p:cNvPr id="37" name="Text Box 36"/>
          <p:cNvSpPr txBox="1"/>
          <p:nvPr/>
        </p:nvSpPr>
        <p:spPr>
          <a:xfrm>
            <a:off x="7983855" y="1787525"/>
            <a:ext cx="2026285" cy="306705"/>
          </a:xfrm>
          <a:prstGeom prst="rect">
            <a:avLst/>
          </a:prstGeom>
          <a:noFill/>
        </p:spPr>
        <p:txBody>
          <a:bodyPr wrap="square" rtlCol="0">
            <a:spAutoFit/>
          </a:bodyPr>
          <a:p>
            <a:r>
              <a:rPr lang="en-US" sz="1400"/>
              <a:t>nginx</a:t>
            </a:r>
            <a:endParaRPr lang="en-US" sz="1400"/>
          </a:p>
        </p:txBody>
      </p:sp>
      <p:cxnSp>
        <p:nvCxnSpPr>
          <p:cNvPr id="40" name="Straight Connector 39"/>
          <p:cNvCxnSpPr/>
          <p:nvPr/>
        </p:nvCxnSpPr>
        <p:spPr>
          <a:xfrm>
            <a:off x="8370570" y="2293620"/>
            <a:ext cx="0" cy="856615"/>
          </a:xfrm>
          <a:prstGeom prst="line">
            <a:avLst/>
          </a:prstGeom>
          <a:ln w="12700" cmpd="sng">
            <a:solidFill>
              <a:srgbClr val="00B050"/>
            </a:solidFill>
            <a:prstDash val="solid"/>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8391525" y="3857625"/>
            <a:ext cx="0" cy="856615"/>
          </a:xfrm>
          <a:prstGeom prst="line">
            <a:avLst/>
          </a:prstGeom>
          <a:ln w="12700" cmpd="sng">
            <a:solidFill>
              <a:srgbClr val="00B050"/>
            </a:solidFill>
            <a:prstDash val="solid"/>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a:stCxn id="34" idx="2"/>
          </p:cNvCxnSpPr>
          <p:nvPr/>
        </p:nvCxnSpPr>
        <p:spPr>
          <a:xfrm flipH="1">
            <a:off x="5982970" y="3855720"/>
            <a:ext cx="2387600" cy="858520"/>
          </a:xfrm>
          <a:prstGeom prst="line">
            <a:avLst/>
          </a:prstGeom>
          <a:ln w="12700" cmpd="sng">
            <a:solidFill>
              <a:srgbClr val="00B050"/>
            </a:solidFill>
            <a:prstDash val="solid"/>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a:stCxn id="30" idx="0"/>
          </p:cNvCxnSpPr>
          <p:nvPr/>
        </p:nvCxnSpPr>
        <p:spPr>
          <a:xfrm flipH="1" flipV="1">
            <a:off x="8412480" y="3862705"/>
            <a:ext cx="2238375" cy="849630"/>
          </a:xfrm>
          <a:prstGeom prst="line">
            <a:avLst/>
          </a:prstGeom>
          <a:ln w="12700" cmpd="sng">
            <a:solidFill>
              <a:srgbClr val="00B050"/>
            </a:solidFill>
            <a:prstDash val="solid"/>
          </a:ln>
        </p:spPr>
        <p:style>
          <a:lnRef idx="1">
            <a:schemeClr val="accent1"/>
          </a:lnRef>
          <a:fillRef idx="0">
            <a:schemeClr val="accent1"/>
          </a:fillRef>
          <a:effectRef idx="0">
            <a:schemeClr val="accent1"/>
          </a:effectRef>
          <a:fontRef idx="minor">
            <a:schemeClr val="tx1"/>
          </a:fontRef>
        </p:style>
      </p:cxnSp>
      <p:sp>
        <p:nvSpPr>
          <p:cNvPr id="45" name="Text Box 44"/>
          <p:cNvSpPr txBox="1"/>
          <p:nvPr/>
        </p:nvSpPr>
        <p:spPr>
          <a:xfrm>
            <a:off x="3829685" y="1703070"/>
            <a:ext cx="1200785" cy="306705"/>
          </a:xfrm>
          <a:prstGeom prst="rect">
            <a:avLst/>
          </a:prstGeom>
          <a:noFill/>
        </p:spPr>
        <p:txBody>
          <a:bodyPr wrap="none" rtlCol="0" anchor="t">
            <a:spAutoFit/>
          </a:bodyPr>
          <a:p>
            <a:r>
              <a:rPr lang="en-US" sz="1400"/>
              <a:t>Deployment</a:t>
            </a:r>
            <a:endParaRPr lang="en-US" sz="1400"/>
          </a:p>
        </p:txBody>
      </p:sp>
      <p:sp>
        <p:nvSpPr>
          <p:cNvPr id="46" name="Text Box 45"/>
          <p:cNvSpPr txBox="1"/>
          <p:nvPr/>
        </p:nvSpPr>
        <p:spPr>
          <a:xfrm>
            <a:off x="3961765" y="3275965"/>
            <a:ext cx="1139190" cy="306705"/>
          </a:xfrm>
          <a:prstGeom prst="rect">
            <a:avLst/>
          </a:prstGeom>
          <a:noFill/>
        </p:spPr>
        <p:txBody>
          <a:bodyPr wrap="none" rtlCol="0" anchor="t">
            <a:spAutoFit/>
          </a:bodyPr>
          <a:p>
            <a:pPr algn="l"/>
            <a:r>
              <a:rPr lang="en-US" sz="1400"/>
              <a:t>ReplicaSet </a:t>
            </a:r>
            <a:endParaRPr lang="en-US" sz="1400"/>
          </a:p>
        </p:txBody>
      </p:sp>
      <p:sp>
        <p:nvSpPr>
          <p:cNvPr id="47" name="Text Box 46"/>
          <p:cNvSpPr txBox="1"/>
          <p:nvPr/>
        </p:nvSpPr>
        <p:spPr>
          <a:xfrm>
            <a:off x="4184015" y="4972685"/>
            <a:ext cx="516255" cy="306705"/>
          </a:xfrm>
          <a:prstGeom prst="rect">
            <a:avLst/>
          </a:prstGeom>
          <a:noFill/>
        </p:spPr>
        <p:txBody>
          <a:bodyPr wrap="none" rtlCol="0" anchor="t">
            <a:spAutoFit/>
          </a:bodyPr>
          <a:p>
            <a:pPr algn="l"/>
            <a:r>
              <a:rPr lang="en-US" sz="1400"/>
              <a:t>Pod</a:t>
            </a:r>
            <a:endParaRPr lang="en-US" sz="1400"/>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Box 11"/>
          <p:cNvSpPr txBox="1"/>
          <p:nvPr/>
        </p:nvSpPr>
        <p:spPr>
          <a:xfrm>
            <a:off x="579755" y="274320"/>
            <a:ext cx="1262380" cy="460375"/>
          </a:xfrm>
          <a:prstGeom prst="rect">
            <a:avLst/>
          </a:prstGeom>
          <a:noFill/>
        </p:spPr>
        <p:txBody>
          <a:bodyPr wrap="none" rtlCol="0">
            <a:spAutoFit/>
          </a:bodyPr>
          <a:p>
            <a:pPr algn="l"/>
            <a:r>
              <a:rPr lang="en-US" sz="2400" b="1"/>
              <a:t>Service</a:t>
            </a:r>
            <a:endParaRPr lang="en-US" sz="2400" b="1"/>
          </a:p>
        </p:txBody>
      </p:sp>
      <p:sp>
        <p:nvSpPr>
          <p:cNvPr id="7" name="Rounded Rectangle 6"/>
          <p:cNvSpPr/>
          <p:nvPr/>
        </p:nvSpPr>
        <p:spPr>
          <a:xfrm>
            <a:off x="5232400" y="4712335"/>
            <a:ext cx="1726565" cy="705485"/>
          </a:xfrm>
          <a:prstGeom prst="roundRect">
            <a:avLst/>
          </a:prstGeom>
          <a:solidFill>
            <a:srgbClr val="00B050"/>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en-US">
              <a:solidFill>
                <a:srgbClr val="1879FF"/>
              </a:solidFill>
            </a:endParaRPr>
          </a:p>
        </p:txBody>
      </p:sp>
      <p:sp>
        <p:nvSpPr>
          <p:cNvPr id="8" name="Text Box 7"/>
          <p:cNvSpPr txBox="1"/>
          <p:nvPr/>
        </p:nvSpPr>
        <p:spPr>
          <a:xfrm>
            <a:off x="5203190" y="4957445"/>
            <a:ext cx="2026285" cy="245110"/>
          </a:xfrm>
          <a:prstGeom prst="rect">
            <a:avLst/>
          </a:prstGeom>
          <a:noFill/>
        </p:spPr>
        <p:txBody>
          <a:bodyPr wrap="square" rtlCol="0">
            <a:spAutoFit/>
          </a:bodyPr>
          <a:p>
            <a:r>
              <a:rPr lang="en-US" sz="1000"/>
              <a:t>nginx-6595874d85-4t7k9</a:t>
            </a:r>
            <a:endParaRPr lang="en-US" sz="1000"/>
          </a:p>
        </p:txBody>
      </p:sp>
      <p:sp>
        <p:nvSpPr>
          <p:cNvPr id="28" name="Rounded Rectangle 27"/>
          <p:cNvSpPr/>
          <p:nvPr/>
        </p:nvSpPr>
        <p:spPr>
          <a:xfrm>
            <a:off x="7536180" y="4712335"/>
            <a:ext cx="1726565" cy="705485"/>
          </a:xfrm>
          <a:prstGeom prst="roundRect">
            <a:avLst/>
          </a:prstGeom>
          <a:solidFill>
            <a:srgbClr val="00B050"/>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en-US">
              <a:solidFill>
                <a:srgbClr val="1879FF"/>
              </a:solidFill>
            </a:endParaRPr>
          </a:p>
        </p:txBody>
      </p:sp>
      <p:sp>
        <p:nvSpPr>
          <p:cNvPr id="29" name="Text Box 28"/>
          <p:cNvSpPr txBox="1"/>
          <p:nvPr/>
        </p:nvSpPr>
        <p:spPr>
          <a:xfrm>
            <a:off x="7506970" y="4972685"/>
            <a:ext cx="2026285" cy="245110"/>
          </a:xfrm>
          <a:prstGeom prst="rect">
            <a:avLst/>
          </a:prstGeom>
          <a:noFill/>
        </p:spPr>
        <p:txBody>
          <a:bodyPr wrap="square" rtlCol="0">
            <a:spAutoFit/>
          </a:bodyPr>
          <a:p>
            <a:r>
              <a:rPr lang="en-US" sz="1000"/>
              <a:t>nginx-6595874d85-9pm6z</a:t>
            </a:r>
            <a:endParaRPr lang="en-US" sz="1000"/>
          </a:p>
        </p:txBody>
      </p:sp>
      <p:sp>
        <p:nvSpPr>
          <p:cNvPr id="30" name="Rounded Rectangle 29"/>
          <p:cNvSpPr/>
          <p:nvPr/>
        </p:nvSpPr>
        <p:spPr>
          <a:xfrm>
            <a:off x="9787255" y="4712335"/>
            <a:ext cx="1726565" cy="705485"/>
          </a:xfrm>
          <a:prstGeom prst="roundRect">
            <a:avLst/>
          </a:prstGeom>
          <a:solidFill>
            <a:srgbClr val="00B050"/>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en-US">
              <a:solidFill>
                <a:srgbClr val="1879FF"/>
              </a:solidFill>
            </a:endParaRPr>
          </a:p>
        </p:txBody>
      </p:sp>
      <p:sp>
        <p:nvSpPr>
          <p:cNvPr id="31" name="Text Box 30"/>
          <p:cNvSpPr txBox="1"/>
          <p:nvPr/>
        </p:nvSpPr>
        <p:spPr>
          <a:xfrm>
            <a:off x="9781540" y="4987925"/>
            <a:ext cx="2026285" cy="245110"/>
          </a:xfrm>
          <a:prstGeom prst="rect">
            <a:avLst/>
          </a:prstGeom>
          <a:noFill/>
        </p:spPr>
        <p:txBody>
          <a:bodyPr wrap="square" rtlCol="0">
            <a:spAutoFit/>
          </a:bodyPr>
          <a:p>
            <a:r>
              <a:rPr lang="en-US" sz="1000"/>
              <a:t>nginx-6595874d85-dxcs8</a:t>
            </a:r>
            <a:endParaRPr lang="en-US" sz="1000"/>
          </a:p>
        </p:txBody>
      </p:sp>
      <p:sp>
        <p:nvSpPr>
          <p:cNvPr id="34" name="Rounded Rectangle 33"/>
          <p:cNvSpPr/>
          <p:nvPr/>
        </p:nvSpPr>
        <p:spPr>
          <a:xfrm>
            <a:off x="7506970" y="3150235"/>
            <a:ext cx="1726565" cy="705485"/>
          </a:xfrm>
          <a:prstGeom prst="roundRect">
            <a:avLst/>
          </a:prstGeom>
          <a:solidFill>
            <a:srgbClr val="00B0F0"/>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en-US">
              <a:solidFill>
                <a:srgbClr val="1879FF"/>
              </a:solidFill>
            </a:endParaRPr>
          </a:p>
        </p:txBody>
      </p:sp>
      <p:sp>
        <p:nvSpPr>
          <p:cNvPr id="35" name="Text Box 34"/>
          <p:cNvSpPr txBox="1"/>
          <p:nvPr/>
        </p:nvSpPr>
        <p:spPr>
          <a:xfrm>
            <a:off x="7760970" y="3380740"/>
            <a:ext cx="2026285" cy="460375"/>
          </a:xfrm>
          <a:prstGeom prst="rect">
            <a:avLst/>
          </a:prstGeom>
          <a:noFill/>
        </p:spPr>
        <p:txBody>
          <a:bodyPr wrap="square" rtlCol="0">
            <a:spAutoFit/>
          </a:bodyPr>
          <a:p>
            <a:r>
              <a:rPr lang="en-US" sz="1200"/>
              <a:t>nginx serivce</a:t>
            </a:r>
            <a:endParaRPr lang="en-US" sz="1200"/>
          </a:p>
          <a:p>
            <a:endParaRPr lang="en-US" sz="1200"/>
          </a:p>
        </p:txBody>
      </p:sp>
      <p:sp>
        <p:nvSpPr>
          <p:cNvPr id="36" name="Rounded Rectangle 35"/>
          <p:cNvSpPr/>
          <p:nvPr/>
        </p:nvSpPr>
        <p:spPr>
          <a:xfrm>
            <a:off x="7506970" y="1588135"/>
            <a:ext cx="1726565" cy="705485"/>
          </a:xfrm>
          <a:prstGeom prst="roundRect">
            <a:avLst/>
          </a:prstGeom>
          <a:solidFill>
            <a:srgbClr val="FD668A"/>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en-US">
              <a:solidFill>
                <a:srgbClr val="1879FF"/>
              </a:solidFill>
            </a:endParaRPr>
          </a:p>
        </p:txBody>
      </p:sp>
      <p:sp>
        <p:nvSpPr>
          <p:cNvPr id="37" name="Text Box 36"/>
          <p:cNvSpPr txBox="1"/>
          <p:nvPr/>
        </p:nvSpPr>
        <p:spPr>
          <a:xfrm>
            <a:off x="7983855" y="1787525"/>
            <a:ext cx="2026285" cy="306705"/>
          </a:xfrm>
          <a:prstGeom prst="rect">
            <a:avLst/>
          </a:prstGeom>
          <a:noFill/>
        </p:spPr>
        <p:txBody>
          <a:bodyPr wrap="square" rtlCol="0">
            <a:spAutoFit/>
          </a:bodyPr>
          <a:p>
            <a:r>
              <a:rPr lang="en-US" sz="1400"/>
              <a:t>client</a:t>
            </a:r>
            <a:endParaRPr lang="en-US" sz="1400"/>
          </a:p>
        </p:txBody>
      </p:sp>
      <p:cxnSp>
        <p:nvCxnSpPr>
          <p:cNvPr id="40" name="Straight Connector 39"/>
          <p:cNvCxnSpPr/>
          <p:nvPr/>
        </p:nvCxnSpPr>
        <p:spPr>
          <a:xfrm>
            <a:off x="8370570" y="2293620"/>
            <a:ext cx="0" cy="856615"/>
          </a:xfrm>
          <a:prstGeom prst="line">
            <a:avLst/>
          </a:prstGeom>
          <a:ln w="12700" cmpd="sng">
            <a:solidFill>
              <a:srgbClr val="1E8DFF"/>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8391525" y="3857625"/>
            <a:ext cx="0" cy="856615"/>
          </a:xfrm>
          <a:prstGeom prst="line">
            <a:avLst/>
          </a:prstGeom>
          <a:ln w="12700" cmpd="sng">
            <a:solidFill>
              <a:srgbClr val="1E8DFF"/>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a:stCxn id="34" idx="2"/>
          </p:cNvCxnSpPr>
          <p:nvPr/>
        </p:nvCxnSpPr>
        <p:spPr>
          <a:xfrm flipH="1">
            <a:off x="5982970" y="3855720"/>
            <a:ext cx="2387600" cy="858520"/>
          </a:xfrm>
          <a:prstGeom prst="line">
            <a:avLst/>
          </a:prstGeom>
          <a:ln w="12700" cmpd="sng">
            <a:solidFill>
              <a:srgbClr val="1E8DFF"/>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a:stCxn id="30" idx="0"/>
          </p:cNvCxnSpPr>
          <p:nvPr/>
        </p:nvCxnSpPr>
        <p:spPr>
          <a:xfrm flipH="1" flipV="1">
            <a:off x="8412480" y="3862705"/>
            <a:ext cx="2238375" cy="849630"/>
          </a:xfrm>
          <a:prstGeom prst="line">
            <a:avLst/>
          </a:prstGeom>
          <a:ln w="12700" cmpd="sng">
            <a:solidFill>
              <a:srgbClr val="1E8DFF"/>
            </a:solidFill>
            <a:prstDash val="solid"/>
            <a:headEnd type="stealth"/>
            <a:tailEnd type="none"/>
          </a:ln>
        </p:spPr>
        <p:style>
          <a:lnRef idx="1">
            <a:schemeClr val="accent1"/>
          </a:lnRef>
          <a:fillRef idx="0">
            <a:schemeClr val="accent1"/>
          </a:fillRef>
          <a:effectRef idx="0">
            <a:schemeClr val="accent1"/>
          </a:effectRef>
          <a:fontRef idx="minor">
            <a:schemeClr val="tx1"/>
          </a:fontRef>
        </p:style>
      </p:cxnSp>
      <p:pic>
        <p:nvPicPr>
          <p:cNvPr id="2" name="Picture 1" descr="carbon (15)"/>
          <p:cNvPicPr>
            <a:picLocks noChangeAspect="1"/>
          </p:cNvPicPr>
          <p:nvPr/>
        </p:nvPicPr>
        <p:blipFill>
          <a:blip r:embed="rId1"/>
          <a:stretch>
            <a:fillRect/>
          </a:stretch>
        </p:blipFill>
        <p:spPr>
          <a:xfrm>
            <a:off x="1905" y="727075"/>
            <a:ext cx="3959860" cy="5612765"/>
          </a:xfrm>
          <a:prstGeom prst="rect">
            <a:avLst/>
          </a:prstGeom>
        </p:spPr>
      </p:pic>
      <p:sp>
        <p:nvSpPr>
          <p:cNvPr id="5" name="Text Box 4"/>
          <p:cNvSpPr txBox="1"/>
          <p:nvPr/>
        </p:nvSpPr>
        <p:spPr>
          <a:xfrm>
            <a:off x="7307580" y="4071620"/>
            <a:ext cx="2933700" cy="306705"/>
          </a:xfrm>
          <a:prstGeom prst="rect">
            <a:avLst/>
          </a:prstGeom>
          <a:noFill/>
        </p:spPr>
        <p:txBody>
          <a:bodyPr wrap="square" rtlCol="0">
            <a:spAutoFit/>
          </a:bodyPr>
          <a:p>
            <a:r>
              <a:rPr lang="en-US" sz="1400"/>
              <a:t>kube-proxy(iptables/ipvs)</a:t>
            </a:r>
            <a:endParaRPr lang="zh-CN" altLang="en-US" sz="1400"/>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Box 11"/>
          <p:cNvSpPr txBox="1"/>
          <p:nvPr/>
        </p:nvSpPr>
        <p:spPr>
          <a:xfrm>
            <a:off x="627380" y="273685"/>
            <a:ext cx="1784350" cy="460375"/>
          </a:xfrm>
          <a:prstGeom prst="rect">
            <a:avLst/>
          </a:prstGeom>
          <a:noFill/>
        </p:spPr>
        <p:txBody>
          <a:bodyPr wrap="none" rtlCol="0">
            <a:spAutoFit/>
          </a:bodyPr>
          <a:p>
            <a:pPr algn="l"/>
            <a:r>
              <a:rPr lang="en-US" sz="2400" b="1"/>
              <a:t>StatefulSet</a:t>
            </a:r>
            <a:endParaRPr lang="en-US" sz="2400" b="1"/>
          </a:p>
        </p:txBody>
      </p:sp>
      <p:pic>
        <p:nvPicPr>
          <p:cNvPr id="3" name="Picture 2"/>
          <p:cNvPicPr>
            <a:picLocks noChangeAspect="1"/>
          </p:cNvPicPr>
          <p:nvPr/>
        </p:nvPicPr>
        <p:blipFill>
          <a:blip r:embed="rId1"/>
          <a:stretch>
            <a:fillRect/>
          </a:stretch>
        </p:blipFill>
        <p:spPr>
          <a:xfrm>
            <a:off x="875030" y="816610"/>
            <a:ext cx="5516880" cy="5857240"/>
          </a:xfrm>
          <a:prstGeom prst="rect">
            <a:avLst/>
          </a:prstGeom>
        </p:spPr>
      </p:pic>
      <p:sp>
        <p:nvSpPr>
          <p:cNvPr id="4" name="Text Box 3"/>
          <p:cNvSpPr txBox="1"/>
          <p:nvPr/>
        </p:nvSpPr>
        <p:spPr>
          <a:xfrm>
            <a:off x="6638925" y="2797175"/>
            <a:ext cx="4921885" cy="1014730"/>
          </a:xfrm>
          <a:prstGeom prst="rect">
            <a:avLst/>
          </a:prstGeom>
          <a:noFill/>
        </p:spPr>
        <p:txBody>
          <a:bodyPr wrap="square" rtlCol="0" anchor="t">
            <a:spAutoFit/>
          </a:bodyPr>
          <a:p>
            <a:r>
              <a:rPr lang="en-US" sz="1200"/>
              <a:t>https://kubernetes.io/docs/concepts/services-networking/dns-pod-service/#pod-dns-config</a:t>
            </a:r>
            <a:endParaRPr lang="en-US" sz="1200"/>
          </a:p>
          <a:p>
            <a:pPr algn="ctr"/>
            <a:endParaRPr lang="en-US" sz="1200"/>
          </a:p>
          <a:p>
            <a:r>
              <a:rPr lang="en-US" sz="1200"/>
              <a:t>https://kubernetes.io/docs/tasks/run-application/run-replicated-</a:t>
            </a:r>
            <a:endParaRPr lang="en-US" sz="1200"/>
          </a:p>
          <a:p>
            <a:r>
              <a:rPr lang="en-US" sz="1200"/>
              <a:t>stateful-application/</a:t>
            </a:r>
            <a:endParaRPr lang="en-US" sz="1200"/>
          </a:p>
        </p:txBody>
      </p:sp>
      <p:sp>
        <p:nvSpPr>
          <p:cNvPr id="2" name="Text Box 1"/>
          <p:cNvSpPr txBox="1"/>
          <p:nvPr/>
        </p:nvSpPr>
        <p:spPr>
          <a:xfrm>
            <a:off x="6847840" y="2343785"/>
            <a:ext cx="5344160" cy="275590"/>
          </a:xfrm>
          <a:prstGeom prst="rect">
            <a:avLst/>
          </a:prstGeom>
          <a:noFill/>
        </p:spPr>
        <p:txBody>
          <a:bodyPr wrap="square" rtlCol="0" anchor="t">
            <a:spAutoFit/>
          </a:bodyPr>
          <a:p>
            <a:r>
              <a:rPr lang="en-US" sz="1200">
                <a:sym typeface="+mn-ea"/>
              </a:rPr>
              <a:t>&lt;pod-name&gt;.&lt;namespace&gt;.svc.&lt;cluster-domain&gt;</a:t>
            </a:r>
            <a:endParaRPr lang="en-US" sz="1200"/>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Box 11"/>
          <p:cNvSpPr txBox="1"/>
          <p:nvPr/>
        </p:nvSpPr>
        <p:spPr>
          <a:xfrm>
            <a:off x="579755" y="274320"/>
            <a:ext cx="3239770" cy="460375"/>
          </a:xfrm>
          <a:prstGeom prst="rect">
            <a:avLst/>
          </a:prstGeom>
          <a:noFill/>
        </p:spPr>
        <p:txBody>
          <a:bodyPr wrap="none" rtlCol="0">
            <a:spAutoFit/>
          </a:bodyPr>
          <a:p>
            <a:r>
              <a:rPr lang="en-US" sz="2400" b="1"/>
              <a:t>Kubernetes </a:t>
            </a:r>
            <a:r>
              <a:rPr lang="en-US" altLang="zh-CN" sz="2400" b="1"/>
              <a:t>Op</a:t>
            </a:r>
            <a:r>
              <a:rPr lang="en-US" altLang="zh-CN" sz="2400" b="1"/>
              <a:t>erator</a:t>
            </a:r>
            <a:endParaRPr lang="en-US" altLang="zh-CN" sz="2400" b="1"/>
          </a:p>
        </p:txBody>
      </p:sp>
      <p:pic>
        <p:nvPicPr>
          <p:cNvPr id="2" name="Picture 1"/>
          <p:cNvPicPr>
            <a:picLocks noChangeAspect="1"/>
          </p:cNvPicPr>
          <p:nvPr/>
        </p:nvPicPr>
        <p:blipFill>
          <a:blip r:embed="rId1"/>
          <a:stretch>
            <a:fillRect/>
          </a:stretch>
        </p:blipFill>
        <p:spPr>
          <a:xfrm>
            <a:off x="978535" y="1290955"/>
            <a:ext cx="8312785" cy="4276090"/>
          </a:xfrm>
          <a:prstGeom prst="rect">
            <a:avLst/>
          </a:prstGeom>
        </p:spPr>
      </p:pic>
      <p:sp>
        <p:nvSpPr>
          <p:cNvPr id="3" name="Text Box 2"/>
          <p:cNvSpPr txBox="1"/>
          <p:nvPr/>
        </p:nvSpPr>
        <p:spPr>
          <a:xfrm>
            <a:off x="3046730" y="5955665"/>
            <a:ext cx="2088515" cy="306705"/>
          </a:xfrm>
          <a:prstGeom prst="rect">
            <a:avLst/>
          </a:prstGeom>
          <a:noFill/>
        </p:spPr>
        <p:txBody>
          <a:bodyPr wrap="none" rtlCol="0">
            <a:spAutoFit/>
          </a:bodyPr>
          <a:p>
            <a:pPr algn="l"/>
            <a:r>
              <a:rPr lang="en-US" sz="1400"/>
              <a:t>https://operatorhub.io/</a:t>
            </a:r>
            <a:endParaRPr lang="en-US" sz="1400"/>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Box 11"/>
          <p:cNvSpPr txBox="1"/>
          <p:nvPr/>
        </p:nvSpPr>
        <p:spPr>
          <a:xfrm>
            <a:off x="579755" y="274320"/>
            <a:ext cx="816610" cy="829945"/>
          </a:xfrm>
          <a:prstGeom prst="rect">
            <a:avLst/>
          </a:prstGeom>
          <a:noFill/>
        </p:spPr>
        <p:txBody>
          <a:bodyPr wrap="none" rtlCol="0">
            <a:spAutoFit/>
          </a:bodyPr>
          <a:p>
            <a:r>
              <a:rPr lang="en-US" sz="2400" b="1"/>
              <a:t>ECK</a:t>
            </a:r>
            <a:endParaRPr lang="en-US" sz="2400" b="1"/>
          </a:p>
          <a:p>
            <a:endParaRPr lang="en-US" altLang="zh-CN" sz="2400" b="1"/>
          </a:p>
        </p:txBody>
      </p:sp>
      <p:sp>
        <p:nvSpPr>
          <p:cNvPr id="2" name="Text Box 1"/>
          <p:cNvSpPr txBox="1"/>
          <p:nvPr/>
        </p:nvSpPr>
        <p:spPr>
          <a:xfrm>
            <a:off x="1608455" y="6083935"/>
            <a:ext cx="5707380" cy="306705"/>
          </a:xfrm>
          <a:prstGeom prst="rect">
            <a:avLst/>
          </a:prstGeom>
          <a:noFill/>
        </p:spPr>
        <p:txBody>
          <a:bodyPr wrap="none" rtlCol="0">
            <a:spAutoFit/>
          </a:bodyPr>
          <a:p>
            <a:pPr algn="l"/>
            <a:r>
              <a:rPr lang="en-US" sz="1400"/>
              <a:t>https://www.elastic.co/guide/en/cloud-on-k8s/current/index.html</a:t>
            </a:r>
            <a:endParaRPr lang="en-US" sz="1400"/>
          </a:p>
        </p:txBody>
      </p:sp>
      <p:pic>
        <p:nvPicPr>
          <p:cNvPr id="5" name="Picture 4"/>
          <p:cNvPicPr>
            <a:picLocks noChangeAspect="1"/>
          </p:cNvPicPr>
          <p:nvPr/>
        </p:nvPicPr>
        <p:blipFill>
          <a:blip r:embed="rId1"/>
          <a:stretch>
            <a:fillRect/>
          </a:stretch>
        </p:blipFill>
        <p:spPr>
          <a:xfrm>
            <a:off x="1947545" y="1865630"/>
            <a:ext cx="5288280" cy="3872230"/>
          </a:xfrm>
          <a:prstGeom prst="rect">
            <a:avLst/>
          </a:prstGeom>
        </p:spPr>
      </p:pic>
      <p:sp>
        <p:nvSpPr>
          <p:cNvPr id="6" name="Text Box 5"/>
          <p:cNvSpPr txBox="1"/>
          <p:nvPr/>
        </p:nvSpPr>
        <p:spPr>
          <a:xfrm>
            <a:off x="1054100" y="899795"/>
            <a:ext cx="9836785" cy="737235"/>
          </a:xfrm>
          <a:prstGeom prst="rect">
            <a:avLst/>
          </a:prstGeom>
          <a:noFill/>
        </p:spPr>
        <p:txBody>
          <a:bodyPr wrap="square" rtlCol="0" anchor="t">
            <a:spAutoFit/>
          </a:bodyPr>
          <a:p>
            <a:r>
              <a:rPr lang="en-US" sz="1400"/>
              <a:t>Elastic Cloud on Kubernetes (ECK) is the official operator by Elastic for automating the deployment, provisioning, management, and orchestration of Elasticsearch, Kibana, APM Server, Beats, Enterprise Search, Elastic Agent and Elastic Maps Server on Kubernetes.</a:t>
            </a:r>
            <a:endParaRPr lang="en-US" sz="1400"/>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Box 11"/>
          <p:cNvSpPr txBox="1"/>
          <p:nvPr/>
        </p:nvSpPr>
        <p:spPr>
          <a:xfrm>
            <a:off x="579755" y="274320"/>
            <a:ext cx="1753870" cy="460375"/>
          </a:xfrm>
          <a:prstGeom prst="rect">
            <a:avLst/>
          </a:prstGeom>
          <a:noFill/>
        </p:spPr>
        <p:txBody>
          <a:bodyPr wrap="none" rtlCol="0">
            <a:spAutoFit/>
          </a:bodyPr>
          <a:p>
            <a:r>
              <a:rPr lang="en-US" sz="2400" b="1"/>
              <a:t>Install ECK</a:t>
            </a:r>
            <a:endParaRPr lang="en-US" altLang="zh-CN" sz="2400" b="1"/>
          </a:p>
        </p:txBody>
      </p:sp>
      <p:pic>
        <p:nvPicPr>
          <p:cNvPr id="8" name="Picture 7" descr="carbon (1)"/>
          <p:cNvPicPr>
            <a:picLocks noChangeAspect="1"/>
          </p:cNvPicPr>
          <p:nvPr/>
        </p:nvPicPr>
        <p:blipFill>
          <a:blip r:embed="rId1"/>
          <a:stretch>
            <a:fillRect/>
          </a:stretch>
        </p:blipFill>
        <p:spPr>
          <a:xfrm>
            <a:off x="750570" y="1614170"/>
            <a:ext cx="10303510" cy="282384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par>
    </p:tnLst>
  </p:timing>
</p:sld>
</file>

<file path=ppt/tags/tag1.xml><?xml version="1.0" encoding="utf-8"?>
<p:tagLst xmlns:p="http://schemas.openxmlformats.org/presentationml/2006/main">
  <p:tag name="ISPRING_ULTRA_SCORM_COURSE_ID" val="D68A6102-2DDC-4E6A-8C46-70CC7716F77D"/>
  <p:tag name="ISPRING_SCORM_ENDPOINT" val="&lt;endpoint&gt;&lt;enable&gt;0&lt;/enable&gt;&lt;lrs&gt;http://&lt;/lrs&gt;&lt;auth&gt;0&lt;/auth&gt;&lt;login&gt;&lt;/login&gt;&lt;password&gt;&lt;/password&gt;&lt;key&gt;&lt;/key&gt;&lt;name&gt;&lt;/name&gt;&lt;email&gt;&lt;/email&gt;&lt;/endpoint&gt;&#10;"/>
  <p:tag name="ISPRING_SCORM_RATE_SLIDES" val="1"/>
  <p:tag name="ISPRINGONLINEFOLDERID" val="0"/>
  <p:tag name="ISPRINGONLINEFOLDERPATH" val="Content List"/>
  <p:tag name="ISPRINGCLOUDFOLDERID" val="0"/>
  <p:tag name="ISPRINGCLOUDFOLDERPATH" val="Repository"/>
  <p:tag name="ISPRING_PLAYERS_CUSTOMIZATION" val="UEsDBBQAAgAIAEOUV0cNwDEewAEAANoDAAAPAAAAbm9uZS9wbGF5ZXIueG1spZJPb9QwEMXPW6nfIfK9dpYKUa0cekDKiaJKC4jbyptME1PHDp4Ju/vtmfzZpFuQQOKQaPIy72fPs/X9sXHJT4hog8/EWqYiAV+E0voqE18+5zd34v799ZVunTlBTGyZCR88iKQELKJtiX2PhupMvBAkQ0XCL4+bI9pM1ETtRqnD4SAPtzLESr1J07X69vBxW9TQmBvrkYwvmLvs5VYkbbQhWjpl4l0qrq9WA/ICZ5F7fIXBdf3KKIvQqDYCgieIatz2bN3Q3838NMErOrWAgkdfDbPvTfH8EMrOAfbaSo9tWyDqCYO20rSx6zufYCwyMTbsGkA0FaB0vhJq9Ko/mPWTM1hPHLzA9ty22zuLNYsjfejeLerubBmyVxNHXYJ0M0wwnGLeOZeDoS5CKZIIPzrLVd5jv85HkK7FuJzn7h0+Wy/xULDGVW4KCvH0gR18JFOUco5ejtHLwdTbh+ITF49TnNsFMgezhKBratzbf86j7/6fOEp4Mp0jcV7B+hKOueW/BA2PQsAz9pqk1sl+tTOVd9ftmxdX40Iadzdl8R1FQiZWwNewNGTUos8w9Zqm1fg5JTTHotXv91JPRC5/AVBLAQIAABQAAgAIAEOUV0cNwDEewAEAANoDAAAPAAAAAAAAAAEAAAAAAAAAAABub25lL3BsYXllci54bWxQSwUGAAAAAAEAAQA9AAAA7QEAAAAA"/>
  <p:tag name="ISPRING_PRESENTATION_TITLE" val="2017科技感企业总结计划PPT模板01"/>
</p:tagLst>
</file>

<file path=ppt/theme/theme1.xml><?xml version="1.0" encoding="utf-8"?>
<a:theme xmlns:a="http://schemas.openxmlformats.org/drawingml/2006/main" name="Office 主题">
  <a:themeElements>
    <a:clrScheme name="自定义 10">
      <a:dk1>
        <a:srgbClr val="FFFFFF"/>
      </a:dk1>
      <a:lt1>
        <a:sysClr val="window" lastClr="FFFFFF"/>
      </a:lt1>
      <a:dk2>
        <a:srgbClr val="335B74"/>
      </a:dk2>
      <a:lt2>
        <a:srgbClr val="DFE3E5"/>
      </a:lt2>
      <a:accent1>
        <a:srgbClr val="CCFFFF"/>
      </a:accent1>
      <a:accent2>
        <a:srgbClr val="FFFFFF"/>
      </a:accent2>
      <a:accent3>
        <a:srgbClr val="CCFFFF"/>
      </a:accent3>
      <a:accent4>
        <a:srgbClr val="FFFFFF"/>
      </a:accent4>
      <a:accent5>
        <a:srgbClr val="CCFFFF"/>
      </a:accent5>
      <a:accent6>
        <a:srgbClr val="FFFFFF"/>
      </a:accent6>
      <a:hlink>
        <a:srgbClr val="CCFFFF"/>
      </a:hlink>
      <a:folHlink>
        <a:srgbClr val="FFFFFF"/>
      </a:folHlink>
    </a:clrScheme>
    <a:fontScheme name="temp">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lumMod val="75000"/>
            </a:schemeClr>
          </a:solidFill>
        </a:ln>
      </a:spPr>
      <a:bodyPr/>
      <a:lstStyle/>
      <a:style>
        <a:lnRef idx="1">
          <a:schemeClr val="accent1"/>
        </a:lnRef>
        <a:fillRef idx="0">
          <a:schemeClr val="accent1"/>
        </a:fillRef>
        <a:effectRef idx="0">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1623</Words>
  <Application>WPS Presentation</Application>
  <PresentationFormat>宽屏</PresentationFormat>
  <Paragraphs>132</Paragraphs>
  <Slides>24</Slides>
  <Notes>22</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24</vt:i4>
      </vt:variant>
    </vt:vector>
  </HeadingPairs>
  <TitlesOfParts>
    <vt:vector size="36" baseType="lpstr">
      <vt:lpstr>Arial</vt:lpstr>
      <vt:lpstr>宋体</vt:lpstr>
      <vt:lpstr>Wingdings</vt:lpstr>
      <vt:lpstr>微软雅黑</vt:lpstr>
      <vt:lpstr>汉仪旗黑</vt:lpstr>
      <vt:lpstr>微软雅黑</vt:lpstr>
      <vt:lpstr>宋体</vt:lpstr>
      <vt:lpstr>Arial Unicode MS</vt:lpstr>
      <vt:lpstr>Calibri</vt:lpstr>
      <vt:lpstr>Helvetica Neue</vt:lpstr>
      <vt:lpstr>汉仪书宋二KW</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http://www.ypppt.com/</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优品PPT</dc:creator>
  <cp:keywords>http:/www.ypppt.com</cp:keywords>
  <dc:description>http://www.ypppt.com/</dc:description>
  <cp:lastModifiedBy>Se7en</cp:lastModifiedBy>
  <cp:revision>105</cp:revision>
  <dcterms:created xsi:type="dcterms:W3CDTF">2022-09-17T13:13:34Z</dcterms:created>
  <dcterms:modified xsi:type="dcterms:W3CDTF">2022-09-17T13:13:34Z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25F525B662D67CF5CBA5246304ED154C</vt:lpwstr>
  </property>
  <property fmtid="{D5CDD505-2E9C-101B-9397-08002B2CF9AE}" pid="3" name="KSOProductBuildVer">
    <vt:lpwstr>1033-4.6.1.7451</vt:lpwstr>
  </property>
</Properties>
</file>